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513C"/>
    <a:srgbClr val="F7BC47"/>
    <a:srgbClr val="DFC009"/>
    <a:srgbClr val="63A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82585" autoAdjust="0"/>
  </p:normalViewPr>
  <p:slideViewPr>
    <p:cSldViewPr snapToGrid="0">
      <p:cViewPr varScale="1">
        <p:scale>
          <a:sx n="100" d="100"/>
          <a:sy n="100" d="100"/>
        </p:scale>
        <p:origin x="-87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A4AF4-34E1-45A8-9309-5D1B73A3C219}" type="datetimeFigureOut">
              <a:rPr lang="ru-RU" smtClean="0"/>
              <a:t>26.02.2016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35AF1-6FC2-4EB7-A602-3EBF4C86B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955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75698-196D-470F-89CD-990DF17B2101}" type="datetimeFigureOut">
              <a:rPr lang="ru-RU" smtClean="0"/>
              <a:t>26.02.2016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C384-E120-4EC2-9BFD-84487316D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832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Игра «…» проводится для учеников 5-9кл…..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8C384-E120-4EC2-9BFD-84487316D95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108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slide" Target="slide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6.xml"/><Relationship Id="rId18" Type="http://schemas.openxmlformats.org/officeDocument/2006/relationships/slide" Target="slide36.xml"/><Relationship Id="rId3" Type="http://schemas.openxmlformats.org/officeDocument/2006/relationships/slide" Target="slide6.xml"/><Relationship Id="rId21" Type="http://schemas.openxmlformats.org/officeDocument/2006/relationships/slide" Target="slide42.xml"/><Relationship Id="rId7" Type="http://schemas.openxmlformats.org/officeDocument/2006/relationships/slide" Target="slide14.xml"/><Relationship Id="rId12" Type="http://schemas.openxmlformats.org/officeDocument/2006/relationships/slide" Target="slide24.xml"/><Relationship Id="rId17" Type="http://schemas.openxmlformats.org/officeDocument/2006/relationships/slide" Target="slide34.xml"/><Relationship Id="rId2" Type="http://schemas.openxmlformats.org/officeDocument/2006/relationships/slide" Target="slide4.xml"/><Relationship Id="rId16" Type="http://schemas.openxmlformats.org/officeDocument/2006/relationships/slide" Target="slide32.xml"/><Relationship Id="rId20" Type="http://schemas.openxmlformats.org/officeDocument/2006/relationships/slide" Target="slide4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11" Type="http://schemas.openxmlformats.org/officeDocument/2006/relationships/slide" Target="slide22.xml"/><Relationship Id="rId5" Type="http://schemas.openxmlformats.org/officeDocument/2006/relationships/slide" Target="slide10.xml"/><Relationship Id="rId15" Type="http://schemas.openxmlformats.org/officeDocument/2006/relationships/slide" Target="slide30.xml"/><Relationship Id="rId10" Type="http://schemas.openxmlformats.org/officeDocument/2006/relationships/slide" Target="slide20.xml"/><Relationship Id="rId19" Type="http://schemas.openxmlformats.org/officeDocument/2006/relationships/slide" Target="slide38.xml"/><Relationship Id="rId4" Type="http://schemas.openxmlformats.org/officeDocument/2006/relationships/slide" Target="slide8.xml"/><Relationship Id="rId9" Type="http://schemas.openxmlformats.org/officeDocument/2006/relationships/slide" Target="slide18.xml"/><Relationship Id="rId14" Type="http://schemas.openxmlformats.org/officeDocument/2006/relationships/slide" Target="slide2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slide" Target="slide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slide" Target="slide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0.png"/><Relationship Id="rId4" Type="http://schemas.openxmlformats.org/officeDocument/2006/relationships/slide" Target="slide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Игра « Математический террикон»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Для учащихся 5-9 классов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8791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51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500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4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612083" y="1933110"/>
            <a:ext cx="92989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Экспедиция Григория Капустина впервые нашла каменный уголь в Донбассе недалеко от г.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Бахмут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реки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Курдючей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(приток Северского Донца) 295 лет назад.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каком  году это произошло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/>
              <a:t> </a:t>
            </a: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5254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51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500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4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7" name="Прямоугольник 6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3200400" y="2008725"/>
            <a:ext cx="5806440" cy="261869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1721 г.</a:t>
            </a:r>
            <a:endParaRPr lang="ru-RU" sz="8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65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accent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6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1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1513652"/>
            <a:ext cx="929898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Донецкой области обитает около 250 видов птиц. Название самой крупной из них вы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узнаете,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записав ответы в порядке  возрастания 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3*0            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р)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-5,1+2,7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-8*(-4)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(а)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1,5*10  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о)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 (-9)   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6930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accent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6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1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8" name="Прямоугольник 7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4036534" y="2008725"/>
            <a:ext cx="3984614" cy="261869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дрофа</a:t>
            </a:r>
            <a:endParaRPr lang="ru-RU" sz="9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88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accent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6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2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107769"/>
            <a:ext cx="92989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футбольного поля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стадиона Донбасс Арена105×68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 Найдите площадь поля.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5327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accent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2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6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8" name="Прямоугольник 7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hlinkClick r:id="rId3" action="ppaction://hlinksldjump"/>
              </p:cNvPr>
              <p:cNvSpPr/>
              <p:nvPr/>
            </p:nvSpPr>
            <p:spPr>
              <a:xfrm>
                <a:off x="4036534" y="2008725"/>
                <a:ext cx="5442746" cy="2618698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9600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7 140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96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96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p>
                        <m:r>
                          <a:rPr lang="ru-RU" sz="96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9600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hlinkClick r:id="rId4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6534" y="2008725"/>
                <a:ext cx="5442746" cy="2618698"/>
              </a:xfrm>
              <a:prstGeom prst="rect">
                <a:avLst/>
              </a:prstGeom>
              <a:blipFill rotWithShape="1">
                <a:blip r:embed="rId5"/>
                <a:stretch>
                  <a:fillRect l="-4022" b="-5800"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594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accent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6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3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107769"/>
            <a:ext cx="929898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между городами Донецк и Курахово по прямой равно 14 км. Чему равно это расстояние на карте, масштаб которой 1:400000?</a:t>
            </a: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6512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accent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6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3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7" name="Прямоугольник 6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4036534" y="2008725"/>
            <a:ext cx="3984614" cy="261869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3,5 см</a:t>
            </a:r>
            <a:endParaRPr lang="ru-RU" sz="9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92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accent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6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4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112520" y="1432803"/>
            <a:ext cx="93268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 1 т клинкера (полуфабриката цемента)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крупнейших цементных комбинатах (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Амвросиевском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Краматорском,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Енакиевском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расходуется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1,5 т карбонатных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пород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(мергеля, доломита, известняка, мела) и почти 0,5 т глины.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карбонатных пород и сколько глины необходимо для производства 7 т клинкера.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7166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accent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6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4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7" name="Прямоугольник 6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3106894" y="1554723"/>
            <a:ext cx="7225826" cy="340822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Пород 10,5 т</a:t>
            </a:r>
          </a:p>
          <a:p>
            <a:pPr algn="ctr"/>
            <a:r>
              <a:rPr lang="ru-RU" sz="9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Глины 3,5 т</a:t>
            </a:r>
            <a:endParaRPr lang="ru-RU" sz="9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43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30459"/>
            <a:ext cx="12192000" cy="1348351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Этап </a:t>
            </a:r>
            <a:r>
              <a:rPr lang="en-US" sz="6000" dirty="0" smtClean="0"/>
              <a:t>II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2971800"/>
            <a:ext cx="12192000" cy="2406112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    «Игровое поле»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2114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C000"/>
            </a:gs>
            <a:gs pos="2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7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1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107769"/>
            <a:ext cx="929898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Донецкого краеведческого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музея 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лесов в области 130 тыс.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га,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примерно 5%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всей территории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области.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всю территорию</a:t>
            </a: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8854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C000"/>
            </a:gs>
            <a:gs pos="2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7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1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7" name="Прямоугольник 6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3394129" y="2008725"/>
            <a:ext cx="6786191" cy="2618698"/>
          </a:xfrm>
          <a:prstGeom prst="rect">
            <a:avLst/>
          </a:prstGeom>
          <a:gradFill>
            <a:gsLst>
              <a:gs pos="0">
                <a:schemeClr val="accent2">
                  <a:tint val="58000"/>
                  <a:satMod val="108000"/>
                  <a:lumMod val="110000"/>
                </a:schemeClr>
              </a:gs>
              <a:gs pos="100000">
                <a:srgbClr val="F7BC47"/>
              </a:gs>
            </a:gsLst>
          </a:gra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rgbClr val="CF513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2600000 га</a:t>
            </a:r>
            <a:endParaRPr lang="ru-RU" sz="9600" dirty="0">
              <a:solidFill>
                <a:srgbClr val="CF513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2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C000"/>
            </a:gs>
            <a:gs pos="2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7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2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1452692"/>
            <a:ext cx="929898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Лилия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Подкопаева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1996 году на 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ХXVI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Олимпийских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играх 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Атланте завоевала две золотые медали — в абсолютном первенстве и вольных упражнениях. Один из её элементов — двойное сальто вперёд с поворотом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сих пор никто из спортсменов не может повторить, даже мужчины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Найдите угол поворота в этом сальто, если он равен сумме углов треугольника.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18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C000"/>
            </a:gs>
            <a:gs pos="2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7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2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8" name="Прямоугольник 7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3394129" y="2008725"/>
            <a:ext cx="6786191" cy="2618698"/>
          </a:xfrm>
          <a:prstGeom prst="rect">
            <a:avLst/>
          </a:prstGeom>
          <a:gradFill>
            <a:gsLst>
              <a:gs pos="0">
                <a:schemeClr val="accent2">
                  <a:tint val="58000"/>
                  <a:satMod val="108000"/>
                  <a:lumMod val="110000"/>
                </a:schemeClr>
              </a:gs>
              <a:gs pos="100000">
                <a:srgbClr val="F7BC47"/>
              </a:gs>
            </a:gsLst>
          </a:gra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rgbClr val="CF513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  <a:r>
              <a:rPr lang="en-US" sz="9600" dirty="0" smtClean="0">
                <a:solidFill>
                  <a:srgbClr val="CF513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9600" dirty="0">
              <a:solidFill>
                <a:srgbClr val="CF513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31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C000"/>
            </a:gs>
            <a:gs pos="2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7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3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107769"/>
            <a:ext cx="92989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Плотность населения в Донецкой области составляет 185 чел./км².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Донецка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358,3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км². 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должно проживать в Донецке при такой плотности населения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Ответ округлить до единиц.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7026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C000"/>
            </a:gs>
            <a:gs pos="2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7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3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7" name="Прямоугольник 6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8" name="Прямоугольник 7">
            <a:hlinkClick r:id="rId3" action="ppaction://hlinksldjump"/>
          </p:cNvPr>
          <p:cNvSpPr/>
          <p:nvPr/>
        </p:nvSpPr>
        <p:spPr>
          <a:xfrm>
            <a:off x="3394129" y="2008725"/>
            <a:ext cx="6786191" cy="2618698"/>
          </a:xfrm>
          <a:prstGeom prst="rect">
            <a:avLst/>
          </a:prstGeom>
          <a:gradFill>
            <a:gsLst>
              <a:gs pos="0">
                <a:schemeClr val="accent2">
                  <a:tint val="58000"/>
                  <a:satMod val="108000"/>
                  <a:lumMod val="110000"/>
                </a:schemeClr>
              </a:gs>
              <a:gs pos="100000">
                <a:srgbClr val="F7BC47"/>
              </a:gs>
            </a:gsLst>
          </a:gra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rgbClr val="CF513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66 286 </a:t>
            </a:r>
            <a:endParaRPr lang="ru-RU" sz="9600" dirty="0">
              <a:solidFill>
                <a:srgbClr val="CF513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73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C000"/>
            </a:gs>
            <a:gs pos="2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7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4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746760" y="1446305"/>
            <a:ext cx="10744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территории Донецкого региона работают крупнейшие тепловые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электростанции (ТЭС):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Углегорская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Светлодарск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Дебальцево) – крупнейшая в Европе: 3,6 ГВт;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Старобешевская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Новый Свет) – 2,0 ГВт;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Славянская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(г. Николаевка, г. Славянск) – 1,8 ГВт;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Кураховская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(г. Курахово,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Марьинский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район) – 1,49 ГВт;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Зуевская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Зугрэс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Харцизск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1,215 ГВт;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Мироновская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Мироновский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Дебальцево) – 0,085 ГВт;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Краматорская-4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(г. Краматорск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среднюю мощность ТЭС по региону (ответ округлите).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9637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C000"/>
            </a:gs>
            <a:gs pos="2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7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4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7" name="Прямоугольник 6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3394129" y="2008725"/>
            <a:ext cx="6786191" cy="2618698"/>
          </a:xfrm>
          <a:prstGeom prst="rect">
            <a:avLst/>
          </a:prstGeom>
          <a:gradFill>
            <a:gsLst>
              <a:gs pos="0">
                <a:schemeClr val="accent2">
                  <a:tint val="58000"/>
                  <a:satMod val="108000"/>
                  <a:lumMod val="110000"/>
                </a:schemeClr>
              </a:gs>
              <a:gs pos="100000">
                <a:srgbClr val="F7BC47"/>
              </a:gs>
            </a:gsLst>
          </a:gra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rgbClr val="CF513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ГВт </a:t>
            </a:r>
            <a:endParaRPr lang="ru-RU" sz="9600" dirty="0">
              <a:solidFill>
                <a:srgbClr val="CF513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08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1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8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1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107769"/>
            <a:ext cx="95782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лесах Донецкой области можно встретить изящную косулю, занесенную в Красную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книгу. 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высоту дерева, рядом с которым стоит косуля, если  рост косули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0,7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, длина ее тени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м, а длина тени дерева 2  метра</a:t>
            </a: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4445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1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8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1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8" name="Прямоугольник 7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4036534" y="2008725"/>
            <a:ext cx="3984614" cy="261869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2,8 м</a:t>
            </a:r>
            <a:endParaRPr lang="ru-RU" sz="96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50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5000" y="1929230"/>
            <a:ext cx="2949263" cy="81137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Флора и фауна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5000" y="2998177"/>
            <a:ext cx="2949263" cy="81137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Земляки и достопримечательности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5000" y="4067124"/>
            <a:ext cx="2949263" cy="81137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Население и территория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5000" y="5142511"/>
            <a:ext cx="2949263" cy="81137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экология,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промышленность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18962" y="873163"/>
            <a:ext cx="1352281" cy="81137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 </a:t>
            </a:r>
            <a:r>
              <a:rPr lang="ru-RU" dirty="0" err="1" smtClean="0"/>
              <a:t>кл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241700" y="873163"/>
            <a:ext cx="1352281" cy="81137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 </a:t>
            </a:r>
            <a:r>
              <a:rPr lang="ru-RU" dirty="0" err="1" smtClean="0"/>
              <a:t>кл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857996" y="873163"/>
            <a:ext cx="1352281" cy="81137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 </a:t>
            </a:r>
            <a:r>
              <a:rPr lang="ru-RU" dirty="0" err="1" smtClean="0"/>
              <a:t>кл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474292" y="873163"/>
            <a:ext cx="1352281" cy="81137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 </a:t>
            </a:r>
            <a:r>
              <a:rPr lang="ru-RU" dirty="0" err="1" smtClean="0"/>
              <a:t>кл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090588" y="873163"/>
            <a:ext cx="1352281" cy="81137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 </a:t>
            </a:r>
            <a:r>
              <a:rPr lang="ru-RU" dirty="0" err="1" smtClean="0"/>
              <a:t>кл</a:t>
            </a:r>
            <a:endParaRPr lang="ru-RU" dirty="0"/>
          </a:p>
        </p:txBody>
      </p:sp>
      <p:sp>
        <p:nvSpPr>
          <p:cNvPr id="14" name="Прямоугольник 13">
            <a:hlinkClick r:id="rId2" action="ppaction://hlinksldjump"/>
          </p:cNvPr>
          <p:cNvSpPr/>
          <p:nvPr/>
        </p:nvSpPr>
        <p:spPr>
          <a:xfrm>
            <a:off x="3618961" y="1929230"/>
            <a:ext cx="1352281" cy="81137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500</a:t>
            </a:r>
            <a:endParaRPr lang="ru-RU" sz="2800" dirty="0"/>
          </a:p>
        </p:txBody>
      </p:sp>
      <p:sp>
        <p:nvSpPr>
          <p:cNvPr id="15" name="Прямоугольник 14">
            <a:hlinkClick r:id="rId3" action="ppaction://hlinksldjump"/>
          </p:cNvPr>
          <p:cNvSpPr/>
          <p:nvPr/>
        </p:nvSpPr>
        <p:spPr>
          <a:xfrm>
            <a:off x="3618959" y="2985297"/>
            <a:ext cx="1352281" cy="81137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500</a:t>
            </a:r>
            <a:endParaRPr lang="ru-RU" sz="2800" dirty="0"/>
          </a:p>
        </p:txBody>
      </p:sp>
      <p:sp>
        <p:nvSpPr>
          <p:cNvPr id="16" name="Прямоугольник 15">
            <a:hlinkClick r:id="rId4" action="ppaction://hlinksldjump"/>
          </p:cNvPr>
          <p:cNvSpPr/>
          <p:nvPr/>
        </p:nvSpPr>
        <p:spPr>
          <a:xfrm>
            <a:off x="3618960" y="4067124"/>
            <a:ext cx="1352281" cy="81137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500</a:t>
            </a:r>
            <a:endParaRPr lang="ru-RU" sz="2800" dirty="0"/>
          </a:p>
        </p:txBody>
      </p:sp>
      <p:sp>
        <p:nvSpPr>
          <p:cNvPr id="17" name="Прямоугольник 16">
            <a:hlinkClick r:id="rId5" action="ppaction://hlinksldjump"/>
          </p:cNvPr>
          <p:cNvSpPr/>
          <p:nvPr/>
        </p:nvSpPr>
        <p:spPr>
          <a:xfrm>
            <a:off x="3618958" y="5142511"/>
            <a:ext cx="1352281" cy="81137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500</a:t>
            </a:r>
            <a:endParaRPr lang="ru-RU" sz="2800" dirty="0"/>
          </a:p>
        </p:txBody>
      </p:sp>
      <p:sp>
        <p:nvSpPr>
          <p:cNvPr id="24" name="Прямоугольник 23">
            <a:hlinkClick r:id="rId6" action="ppaction://hlinksldjump"/>
          </p:cNvPr>
          <p:cNvSpPr/>
          <p:nvPr/>
        </p:nvSpPr>
        <p:spPr>
          <a:xfrm>
            <a:off x="5241700" y="1929230"/>
            <a:ext cx="1352281" cy="81137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100000">
                <a:schemeClr val="accent2"/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6</a:t>
            </a:r>
            <a:r>
              <a:rPr lang="ru-RU" sz="2800" dirty="0" smtClean="0"/>
              <a:t>00</a:t>
            </a:r>
            <a:endParaRPr lang="ru-RU" sz="2800" dirty="0"/>
          </a:p>
        </p:txBody>
      </p:sp>
      <p:sp>
        <p:nvSpPr>
          <p:cNvPr id="25" name="Прямоугольник 24">
            <a:hlinkClick r:id="rId7" action="ppaction://hlinksldjump"/>
          </p:cNvPr>
          <p:cNvSpPr/>
          <p:nvPr/>
        </p:nvSpPr>
        <p:spPr>
          <a:xfrm>
            <a:off x="5241698" y="2985297"/>
            <a:ext cx="1352281" cy="81137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100000">
                <a:schemeClr val="accent2"/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6</a:t>
            </a:r>
            <a:r>
              <a:rPr lang="ru-RU" sz="2800" dirty="0" smtClean="0"/>
              <a:t>00</a:t>
            </a:r>
            <a:endParaRPr lang="ru-RU" sz="2800" dirty="0"/>
          </a:p>
        </p:txBody>
      </p:sp>
      <p:sp>
        <p:nvSpPr>
          <p:cNvPr id="26" name="Прямоугольник 25">
            <a:hlinkClick r:id="rId8" action="ppaction://hlinksldjump"/>
          </p:cNvPr>
          <p:cNvSpPr/>
          <p:nvPr/>
        </p:nvSpPr>
        <p:spPr>
          <a:xfrm>
            <a:off x="5241699" y="4067124"/>
            <a:ext cx="1352281" cy="81137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100000">
                <a:schemeClr val="accent2"/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6</a:t>
            </a:r>
            <a:r>
              <a:rPr lang="ru-RU" sz="2800" dirty="0" smtClean="0"/>
              <a:t>00</a:t>
            </a:r>
            <a:endParaRPr lang="ru-RU" sz="2800" dirty="0"/>
          </a:p>
        </p:txBody>
      </p:sp>
      <p:sp>
        <p:nvSpPr>
          <p:cNvPr id="27" name="Прямоугольник 26">
            <a:hlinkClick r:id="rId9" action="ppaction://hlinksldjump"/>
          </p:cNvPr>
          <p:cNvSpPr/>
          <p:nvPr/>
        </p:nvSpPr>
        <p:spPr>
          <a:xfrm>
            <a:off x="5241697" y="5142511"/>
            <a:ext cx="1352281" cy="81137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100000">
                <a:schemeClr val="accent2"/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6</a:t>
            </a:r>
            <a:r>
              <a:rPr lang="ru-RU" sz="2800" dirty="0" smtClean="0"/>
              <a:t>00</a:t>
            </a:r>
            <a:endParaRPr lang="ru-RU" sz="2800" dirty="0"/>
          </a:p>
        </p:txBody>
      </p:sp>
      <p:sp>
        <p:nvSpPr>
          <p:cNvPr id="29" name="Прямоугольник 28">
            <a:hlinkClick r:id="rId10" action="ppaction://hlinksldjump"/>
          </p:cNvPr>
          <p:cNvSpPr/>
          <p:nvPr/>
        </p:nvSpPr>
        <p:spPr>
          <a:xfrm>
            <a:off x="6857996" y="1929230"/>
            <a:ext cx="1352281" cy="811370"/>
          </a:xfrm>
          <a:prstGeom prst="rect">
            <a:avLst/>
          </a:prstGeom>
          <a:gradFill>
            <a:gsLst>
              <a:gs pos="100000">
                <a:srgbClr val="FFC000"/>
              </a:gs>
              <a:gs pos="2000">
                <a:schemeClr val="accent2">
                  <a:lumMod val="60000"/>
                  <a:lumOff val="4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700</a:t>
            </a:r>
            <a:endParaRPr lang="ru-RU" sz="2800" dirty="0"/>
          </a:p>
        </p:txBody>
      </p:sp>
      <p:sp>
        <p:nvSpPr>
          <p:cNvPr id="30" name="Прямоугольник 29">
            <a:hlinkClick r:id="rId11" action="ppaction://hlinksldjump"/>
          </p:cNvPr>
          <p:cNvSpPr/>
          <p:nvPr/>
        </p:nvSpPr>
        <p:spPr>
          <a:xfrm>
            <a:off x="6857994" y="2985297"/>
            <a:ext cx="1352281" cy="811370"/>
          </a:xfrm>
          <a:prstGeom prst="rect">
            <a:avLst/>
          </a:prstGeom>
          <a:gradFill>
            <a:gsLst>
              <a:gs pos="100000">
                <a:srgbClr val="FFC000"/>
              </a:gs>
              <a:gs pos="2000">
                <a:schemeClr val="accent2">
                  <a:lumMod val="60000"/>
                  <a:lumOff val="4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700</a:t>
            </a:r>
            <a:endParaRPr lang="ru-RU" sz="2800" dirty="0"/>
          </a:p>
        </p:txBody>
      </p:sp>
      <p:sp>
        <p:nvSpPr>
          <p:cNvPr id="31" name="Прямоугольник 30">
            <a:hlinkClick r:id="rId12" action="ppaction://hlinksldjump"/>
          </p:cNvPr>
          <p:cNvSpPr/>
          <p:nvPr/>
        </p:nvSpPr>
        <p:spPr>
          <a:xfrm>
            <a:off x="6857995" y="4067124"/>
            <a:ext cx="1352281" cy="811370"/>
          </a:xfrm>
          <a:prstGeom prst="rect">
            <a:avLst/>
          </a:prstGeom>
          <a:gradFill>
            <a:gsLst>
              <a:gs pos="100000">
                <a:srgbClr val="FFC000"/>
              </a:gs>
              <a:gs pos="2000">
                <a:schemeClr val="accent2">
                  <a:lumMod val="60000"/>
                  <a:lumOff val="4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700</a:t>
            </a:r>
            <a:endParaRPr lang="ru-RU" sz="2800" dirty="0"/>
          </a:p>
        </p:txBody>
      </p:sp>
      <p:sp>
        <p:nvSpPr>
          <p:cNvPr id="32" name="Прямоугольник 31">
            <a:hlinkClick r:id="rId13" action="ppaction://hlinksldjump"/>
          </p:cNvPr>
          <p:cNvSpPr/>
          <p:nvPr/>
        </p:nvSpPr>
        <p:spPr>
          <a:xfrm>
            <a:off x="6857993" y="5142511"/>
            <a:ext cx="1352281" cy="811370"/>
          </a:xfrm>
          <a:prstGeom prst="rect">
            <a:avLst/>
          </a:prstGeom>
          <a:gradFill>
            <a:gsLst>
              <a:gs pos="100000">
                <a:srgbClr val="FFC000"/>
              </a:gs>
              <a:gs pos="2000">
                <a:schemeClr val="accent2">
                  <a:lumMod val="60000"/>
                  <a:lumOff val="4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700</a:t>
            </a:r>
            <a:endParaRPr lang="ru-RU" sz="2800" dirty="0"/>
          </a:p>
        </p:txBody>
      </p:sp>
      <p:sp>
        <p:nvSpPr>
          <p:cNvPr id="34" name="Прямоугольник 33">
            <a:hlinkClick r:id="rId14" action="ppaction://hlinksldjump"/>
          </p:cNvPr>
          <p:cNvSpPr/>
          <p:nvPr/>
        </p:nvSpPr>
        <p:spPr>
          <a:xfrm>
            <a:off x="8474293" y="1929230"/>
            <a:ext cx="1352281" cy="811370"/>
          </a:xfrm>
          <a:prstGeom prst="rect">
            <a:avLst/>
          </a:prstGeom>
          <a:gradFill>
            <a:gsLst>
              <a:gs pos="24000">
                <a:schemeClr val="accent1"/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8</a:t>
            </a:r>
            <a:r>
              <a:rPr lang="ru-RU" sz="2800" dirty="0" smtClean="0"/>
              <a:t>00</a:t>
            </a:r>
            <a:endParaRPr lang="ru-RU" sz="2800" dirty="0"/>
          </a:p>
        </p:txBody>
      </p:sp>
      <p:sp>
        <p:nvSpPr>
          <p:cNvPr id="35" name="Прямоугольник 34">
            <a:hlinkClick r:id="rId15" action="ppaction://hlinksldjump"/>
          </p:cNvPr>
          <p:cNvSpPr/>
          <p:nvPr/>
        </p:nvSpPr>
        <p:spPr>
          <a:xfrm>
            <a:off x="8474291" y="2985297"/>
            <a:ext cx="1352281" cy="811370"/>
          </a:xfrm>
          <a:prstGeom prst="rect">
            <a:avLst/>
          </a:prstGeom>
          <a:gradFill>
            <a:gsLst>
              <a:gs pos="24000">
                <a:schemeClr val="accent1"/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8</a:t>
            </a:r>
            <a:r>
              <a:rPr lang="ru-RU" sz="2800" dirty="0" smtClean="0"/>
              <a:t>00</a:t>
            </a:r>
            <a:endParaRPr lang="ru-RU" sz="2800" dirty="0"/>
          </a:p>
        </p:txBody>
      </p:sp>
      <p:sp>
        <p:nvSpPr>
          <p:cNvPr id="36" name="Прямоугольник 35">
            <a:hlinkClick r:id="rId16" action="ppaction://hlinksldjump"/>
          </p:cNvPr>
          <p:cNvSpPr/>
          <p:nvPr/>
        </p:nvSpPr>
        <p:spPr>
          <a:xfrm>
            <a:off x="8474292" y="4067124"/>
            <a:ext cx="1352281" cy="811370"/>
          </a:xfrm>
          <a:prstGeom prst="rect">
            <a:avLst/>
          </a:prstGeom>
          <a:gradFill>
            <a:gsLst>
              <a:gs pos="24000">
                <a:schemeClr val="accent1"/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8</a:t>
            </a:r>
            <a:r>
              <a:rPr lang="ru-RU" sz="2800" dirty="0" smtClean="0"/>
              <a:t>00</a:t>
            </a:r>
            <a:endParaRPr lang="ru-RU" sz="2800" dirty="0"/>
          </a:p>
        </p:txBody>
      </p:sp>
      <p:sp>
        <p:nvSpPr>
          <p:cNvPr id="37" name="Прямоугольник 36">
            <a:hlinkClick r:id="rId17" action="ppaction://hlinksldjump"/>
          </p:cNvPr>
          <p:cNvSpPr/>
          <p:nvPr/>
        </p:nvSpPr>
        <p:spPr>
          <a:xfrm>
            <a:off x="8474290" y="5142511"/>
            <a:ext cx="1352281" cy="811370"/>
          </a:xfrm>
          <a:prstGeom prst="rect">
            <a:avLst/>
          </a:prstGeom>
          <a:gradFill>
            <a:gsLst>
              <a:gs pos="24000">
                <a:schemeClr val="accent1"/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8</a:t>
            </a:r>
            <a:r>
              <a:rPr lang="ru-RU" sz="2800" dirty="0" smtClean="0"/>
              <a:t>00</a:t>
            </a:r>
            <a:endParaRPr lang="ru-RU" sz="2800" dirty="0"/>
          </a:p>
        </p:txBody>
      </p:sp>
      <p:sp>
        <p:nvSpPr>
          <p:cNvPr id="39" name="Прямоугольник 38">
            <a:hlinkClick r:id="rId18" action="ppaction://hlinksldjump"/>
          </p:cNvPr>
          <p:cNvSpPr/>
          <p:nvPr/>
        </p:nvSpPr>
        <p:spPr>
          <a:xfrm>
            <a:off x="10090590" y="1929230"/>
            <a:ext cx="1352281" cy="811370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rgbClr val="00B050"/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900</a:t>
            </a:r>
            <a:endParaRPr lang="ru-RU" sz="2800" dirty="0"/>
          </a:p>
        </p:txBody>
      </p:sp>
      <p:sp>
        <p:nvSpPr>
          <p:cNvPr id="40" name="Прямоугольник 39">
            <a:hlinkClick r:id="rId19" action="ppaction://hlinksldjump"/>
          </p:cNvPr>
          <p:cNvSpPr/>
          <p:nvPr/>
        </p:nvSpPr>
        <p:spPr>
          <a:xfrm>
            <a:off x="10090588" y="2985297"/>
            <a:ext cx="1352281" cy="811370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rgbClr val="00B050"/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900</a:t>
            </a:r>
            <a:endParaRPr lang="ru-RU" sz="2800" dirty="0"/>
          </a:p>
        </p:txBody>
      </p:sp>
      <p:sp>
        <p:nvSpPr>
          <p:cNvPr id="41" name="Прямоугольник 40">
            <a:hlinkClick r:id="rId20" action="ppaction://hlinksldjump"/>
          </p:cNvPr>
          <p:cNvSpPr/>
          <p:nvPr/>
        </p:nvSpPr>
        <p:spPr>
          <a:xfrm>
            <a:off x="10090589" y="4067124"/>
            <a:ext cx="1352281" cy="811370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rgbClr val="00B050"/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900</a:t>
            </a:r>
            <a:endParaRPr lang="ru-RU" sz="2800" dirty="0"/>
          </a:p>
        </p:txBody>
      </p:sp>
      <p:sp>
        <p:nvSpPr>
          <p:cNvPr id="42" name="Прямоугольник 41">
            <a:hlinkClick r:id="rId21" action="ppaction://hlinksldjump"/>
          </p:cNvPr>
          <p:cNvSpPr/>
          <p:nvPr/>
        </p:nvSpPr>
        <p:spPr>
          <a:xfrm>
            <a:off x="10090587" y="5142511"/>
            <a:ext cx="1352281" cy="811370"/>
          </a:xfrm>
          <a:prstGeom prst="rect">
            <a:avLst/>
          </a:prstGeom>
          <a:gradFill>
            <a:gsLst>
              <a:gs pos="100000">
                <a:schemeClr val="accent1"/>
              </a:gs>
              <a:gs pos="0">
                <a:srgbClr val="00B050"/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900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4284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1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8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2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1650569"/>
            <a:ext cx="929898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площадь трибун  Донбасс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Арены—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81 567 м² 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Известен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факт, что при максимальной абсолютной загрузке стадион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вместить 61 тысячу человек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Какая площадь приходится при такой загрузке на 1 человека? (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округлите до десятых)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9847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1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8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2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hlinkClick r:id="rId3" action="ppaction://hlinksldjump"/>
              </p:cNvPr>
              <p:cNvSpPr/>
              <p:nvPr/>
            </p:nvSpPr>
            <p:spPr>
              <a:xfrm>
                <a:off x="4036534" y="2008725"/>
                <a:ext cx="3984614" cy="2618698"/>
              </a:xfrm>
              <a:prstGeom prst="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9600" dirty="0" smtClean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960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9600" b="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p>
                        <m:r>
                          <a:rPr lang="ru-RU" sz="9600" b="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9600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hlinkClick r:id="rId4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6534" y="2008725"/>
                <a:ext cx="3984614" cy="2618698"/>
              </a:xfrm>
              <a:prstGeom prst="rect">
                <a:avLst/>
              </a:prstGeom>
              <a:blipFill rotWithShape="1">
                <a:blip r:embed="rId5"/>
                <a:stretch>
                  <a:fillRect l="-8537" b="-5800"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129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1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8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3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107769"/>
            <a:ext cx="92989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2013 г. В Донецкой области проживало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4 375 400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численность женщин составляла 55%. Сколько проживало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мужчин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sz="3600" dirty="0"/>
              <a:t> </a:t>
            </a: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8634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1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8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3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7" name="Прямоугольник 6">
            <a:hlinkClick r:id="rId3" action="ppaction://hlinksldjump"/>
          </p:cNvPr>
          <p:cNvSpPr/>
          <p:nvPr/>
        </p:nvSpPr>
        <p:spPr>
          <a:xfrm>
            <a:off x="4036534" y="2008725"/>
            <a:ext cx="5061746" cy="261869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1 968 930</a:t>
            </a:r>
            <a:endParaRPr lang="ru-RU" sz="96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99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1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8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4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1432803"/>
            <a:ext cx="929898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солнечный день 1 га леса поглощает около 240 кг углекислого газа и выделяет 200 кг кислорода.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сутки 1 га леса даёт 3 кг фитонцидов,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 кг которых достаточно для уничтожения вредных микроорганизмов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большом городе. За сутки 1 человек при обычных условиях поглощает в среднем 600 г кислорода и выдыхает 750 г углекислого газа. Подсчитайте для леса площадью 10 га массу поглощаемого углекислого газа, выделяемого кислорода и фитонцидов за сутки. Какому числу людей хватит выделяемого этим лесом кислорода?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1554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1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8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4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hlinkClick r:id="rId3" action="ppaction://hlinksldjump"/>
              </p:cNvPr>
              <p:cNvSpPr/>
              <p:nvPr/>
            </p:nvSpPr>
            <p:spPr>
              <a:xfrm>
                <a:off x="2987040" y="1325880"/>
                <a:ext cx="8793480" cy="4038599"/>
              </a:xfrm>
              <a:prstGeom prst="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6600" dirty="0" smtClean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660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6600" b="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О</m:t>
                        </m:r>
                      </m:e>
                      <m:sub>
                        <m:r>
                          <a:rPr lang="ru-RU" sz="6600" b="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6600" dirty="0" smtClean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- 2400кг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66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66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О</m:t>
                        </m:r>
                      </m:e>
                      <m:sub>
                        <m:r>
                          <a:rPr lang="ru-RU" sz="66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ru-RU" sz="6600" i="1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6600" dirty="0" smtClean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- 2000кг</a:t>
                </a:r>
              </a:p>
              <a:p>
                <a:pPr algn="ctr"/>
                <a:r>
                  <a:rPr lang="ru-RU" sz="6600" dirty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</a:t>
                </a:r>
                <a:r>
                  <a:rPr lang="ru-RU" sz="6600" dirty="0" smtClean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итонцидов – 30кг</a:t>
                </a:r>
              </a:p>
              <a:p>
                <a:pPr algn="ctr"/>
                <a:r>
                  <a:rPr lang="ru-RU" sz="6600" dirty="0" smtClean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3333 чел.</a:t>
                </a:r>
              </a:p>
            </p:txBody>
          </p:sp>
        </mc:Choice>
        <mc:Fallback xmlns="">
          <p:sp>
            <p:nvSpPr>
              <p:cNvPr id="7" name="Прямоугольник 6">
                <a:hlinkClick r:id="rId4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040" y="1325880"/>
                <a:ext cx="8793480" cy="4038599"/>
              </a:xfrm>
              <a:prstGeom prst="rect">
                <a:avLst/>
              </a:prstGeom>
              <a:blipFill rotWithShape="1">
                <a:blip r:embed="rId5"/>
                <a:stretch>
                  <a:fillRect t="-6024" b="-12349"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971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/>
            </a:gs>
            <a:gs pos="0">
              <a:srgbClr val="00B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9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1</a:t>
            </a:r>
            <a:endParaRPr lang="ru-RU" sz="7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379350" y="1665809"/>
                <a:ext cx="9298982" cy="4031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1986 году интересный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случай был зафиксирован в «Книге рекордов 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Гиннесса» 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любитель-селекционер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учитель биологии </a:t>
                </a:r>
                <a:endParaRPr lang="ru-RU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Петр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Гордеевич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Луцкий из 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Курахово вырастил на своем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приусадебном участке 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огурец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весом 8.5 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кг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Длину этого огурца в см вы узнаете, найдя наибольшее целое решение неравенства: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sz="32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ru-RU" sz="3200" b="0" i="1" smtClean="0">
                            <a:latin typeface="Cambria Math"/>
                          </a:rPr>
                          <m:t>2х−58</m:t>
                        </m:r>
                      </m:e>
                    </m:d>
                    <m:r>
                      <a:rPr lang="ru-RU" sz="320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ru-RU" sz="3200" b="0" i="1" smtClean="0">
                        <a:latin typeface="Cambria Math"/>
                        <a:ea typeface="Cambria Math"/>
                      </a:rPr>
                      <m:t>302</m:t>
                    </m:r>
                  </m:oMath>
                </a14:m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350" y="1665809"/>
                <a:ext cx="9298982" cy="4031873"/>
              </a:xfrm>
              <a:prstGeom prst="rect">
                <a:avLst/>
              </a:prstGeom>
              <a:blipFill rotWithShape="1">
                <a:blip r:embed="rId2"/>
                <a:stretch>
                  <a:fillRect l="-1638" t="-2115" r="-2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0894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/>
            </a:gs>
            <a:gs pos="0">
              <a:srgbClr val="00B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9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1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7" name="Прямоугольник 6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4036534" y="2008725"/>
            <a:ext cx="3984614" cy="2618698"/>
          </a:xfrm>
          <a:prstGeom prst="rect">
            <a:avLst/>
          </a:prstGeom>
          <a:gradFill>
            <a:gsLst>
              <a:gs pos="100000">
                <a:schemeClr val="accent6">
                  <a:lumMod val="60000"/>
                  <a:lumOff val="40000"/>
                </a:schemeClr>
              </a:gs>
              <a:gs pos="0">
                <a:srgbClr val="92D050"/>
              </a:gs>
            </a:gsLst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 </a:t>
            </a:r>
            <a:r>
              <a:rPr lang="ru-RU" sz="96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</a:p>
        </p:txBody>
      </p:sp>
    </p:spTree>
    <p:extLst>
      <p:ext uri="{BB962C8B-B14F-4D97-AF65-F5344CB8AC3E}">
        <p14:creationId xmlns:p14="http://schemas.microsoft.com/office/powerpoint/2010/main" val="52831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/>
            </a:gs>
            <a:gs pos="0">
              <a:srgbClr val="00B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9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2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1833449"/>
            <a:ext cx="929898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 Бубка - легендарный спортсмен-легкоатлет  по прыжкам  в высоту с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шестом,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35-кратный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рекордсмен мира, олимпийский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чемпион,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6-кратный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чемпион мира: 1983, 1987, 1991, 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1993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1995, 1997 г. Какие из данных чисел образуют арифметические прогрессии. Вычислите разность полученных прогрессий?</a:t>
            </a: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1093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/>
            </a:gs>
            <a:gs pos="0">
              <a:srgbClr val="00B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9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2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415669"/>
            <a:ext cx="92989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1983, 1987, 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1991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 = 4</a:t>
            </a:r>
          </a:p>
          <a:p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1993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1995, 1997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d = 2</a:t>
            </a:r>
            <a:endParaRPr lang="ru-RU" sz="4000" dirty="0"/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4808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51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500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188418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/>
              <a:t>Тема 1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122853" y="1742008"/>
            <a:ext cx="688073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Донецкой степи  можно встретить безногую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ящерицу-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веретиницу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длину (в см) вам поможет  узнать удивительный квадрат.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Из 1 строки выберите наименьшее число.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Из 2 строки выберите наибольшее число.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Из 3 строки выберите не наименьшее и не наибольшее число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Найдите сумму этих чисел – и вы получите ответ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63488827"/>
                  </p:ext>
                </p:extLst>
              </p:nvPr>
            </p:nvGraphicFramePr>
            <p:xfrm>
              <a:off x="8067126" y="1432803"/>
              <a:ext cx="3563577" cy="4013073"/>
            </p:xfrm>
            <a:graphic>
              <a:graphicData uri="http://schemas.openxmlformats.org/drawingml/2006/table">
                <a:tbl>
                  <a:tblPr firstRow="1" firstCol="1" bandRow="1">
                    <a:tableStyleId>{616DA210-FB5B-4158-B5E0-FEB733F419BA}</a:tableStyleId>
                  </a:tblPr>
                  <a:tblGrid>
                    <a:gridCol w="1231857"/>
                    <a:gridCol w="1249680"/>
                    <a:gridCol w="1082040"/>
                  </a:tblGrid>
                  <a:tr h="1337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3600" b="0" i="1" smtClean="0">
                                    <a:effectLst/>
                                    <a:latin typeface="Cambria Math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ru-RU" sz="3600" b="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3600" b="0" i="1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ru-RU" sz="3600" b="0" i="1">
                                        <a:effectLst/>
                                        <a:latin typeface="Cambria Math"/>
                                      </a:rPr>
                                      <m:t>13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2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3600" b="0" i="1">
                                    <a:effectLst/>
                                    <a:latin typeface="Cambria Math"/>
                                  </a:rPr>
                                  <m:t>10</m:t>
                                </m:r>
                                <m:f>
                                  <m:fPr>
                                    <m:ctrlPr>
                                      <a:rPr lang="ru-RU" sz="3600" b="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3600" b="0" i="1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ru-RU" sz="3600" b="0" i="1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3600" b="0" i="1">
                                    <a:effectLst/>
                                    <a:latin typeface="Cambria Math"/>
                                  </a:rPr>
                                  <m:t>21</m:t>
                                </m:r>
                              </m:oMath>
                            </m:oMathPara>
                          </a14:m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337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0" i="1"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0" i="1">
                                      <a:effectLst/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ru-RU" sz="3600" b="0" i="1">
                                      <a:effectLst/>
                                      <a:latin typeface="Cambria Math"/>
                                    </a:rPr>
                                    <m:t>17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b="0" dirty="0">
                              <a:effectLst/>
                            </a:rPr>
                            <a:t> </a:t>
                          </a:r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20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0" i="1"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0" i="1">
                                      <a:effectLst/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ru-RU" sz="3600" b="0" i="1">
                                      <a:effectLst/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b="0" dirty="0">
                              <a:effectLst/>
                            </a:rPr>
                            <a:t> </a:t>
                          </a:r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b="0" i="1"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0" i="1">
                                      <a:effectLst/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ru-RU" sz="3600" b="0" i="1">
                                      <a:effectLst/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b="0" dirty="0">
                              <a:effectLst/>
                            </a:rPr>
                            <a:t> </a:t>
                          </a:r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1337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b="0" dirty="0" smtClean="0">
                              <a:effectLst/>
                            </a:rPr>
                            <a:t>23</a:t>
                          </a:r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200"/>
                            </a:spcAft>
                          </a:pPr>
                          <a:r>
                            <a:rPr lang="ru-RU" sz="3600" b="0" dirty="0" smtClean="0">
                              <a:effectLst/>
                            </a:rPr>
                            <a:t>37</a:t>
                          </a:r>
                          <a:r>
                            <a:rPr lang="ru-RU" sz="3600" b="0" dirty="0">
                              <a:effectLst/>
                            </a:rPr>
                            <a:t> </a:t>
                          </a:r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b="0" dirty="0" smtClean="0">
                              <a:effectLst/>
                            </a:rPr>
                            <a:t>12</a:t>
                          </a:r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63488827"/>
                  </p:ext>
                </p:extLst>
              </p:nvPr>
            </p:nvGraphicFramePr>
            <p:xfrm>
              <a:off x="8067126" y="1432803"/>
              <a:ext cx="3563577" cy="4013073"/>
            </p:xfrm>
            <a:graphic>
              <a:graphicData uri="http://schemas.openxmlformats.org/drawingml/2006/table">
                <a:tbl>
                  <a:tblPr firstRow="1" firstCol="1" bandRow="1">
                    <a:tableStyleId>{616DA210-FB5B-4158-B5E0-FEB733F419BA}</a:tableStyleId>
                  </a:tblPr>
                  <a:tblGrid>
                    <a:gridCol w="1231857"/>
                    <a:gridCol w="1249680"/>
                    <a:gridCol w="1082040"/>
                  </a:tblGrid>
                  <a:tr h="1337691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r="-189604" b="-2009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98537" r="-86829" b="-2009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228652" b="-200913"/>
                          </a:stretch>
                        </a:blipFill>
                      </a:tcPr>
                    </a:tc>
                  </a:tr>
                  <a:tr h="1337691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99545" r="-18960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98537" t="-99545" r="-8682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228652" t="-99545" b="-100000"/>
                          </a:stretch>
                        </a:blipFill>
                      </a:tcPr>
                    </a:tc>
                  </a:tr>
                  <a:tr h="133769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b="0" dirty="0" smtClean="0">
                              <a:effectLst/>
                            </a:rPr>
                            <a:t>23</a:t>
                          </a:r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200"/>
                            </a:spcAft>
                          </a:pPr>
                          <a:r>
                            <a:rPr lang="ru-RU" sz="3600" b="0" dirty="0" smtClean="0">
                              <a:effectLst/>
                            </a:rPr>
                            <a:t>37</a:t>
                          </a:r>
                          <a:r>
                            <a:rPr lang="ru-RU" sz="3600" b="0" dirty="0">
                              <a:effectLst/>
                            </a:rPr>
                            <a:t> </a:t>
                          </a:r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3600" b="0" dirty="0" smtClean="0">
                              <a:effectLst/>
                            </a:rPr>
                            <a:t>12</a:t>
                          </a:r>
                          <a:endParaRPr lang="ru-RU" sz="3600" b="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0008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/>
            </a:gs>
            <a:gs pos="0">
              <a:srgbClr val="00B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9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3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107769"/>
            <a:ext cx="92989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Донецкому горсовету относятся следующие административно-территориальные единицы: города-2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поселки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типа -2, сельские населенные пункты - 8. Какова вероятность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что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выбранный наудачу населенный пункт окажется поселком городского типа?</a:t>
            </a: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8252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/>
            </a:gs>
            <a:gs pos="0">
              <a:srgbClr val="00B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9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3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20974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hlinkClick r:id="rId3" action="ppaction://hlinksldjump"/>
              </p:cNvPr>
              <p:cNvSpPr/>
              <p:nvPr/>
            </p:nvSpPr>
            <p:spPr>
              <a:xfrm>
                <a:off x="4036534" y="2008725"/>
                <a:ext cx="3984614" cy="2618698"/>
              </a:xfrm>
              <a:prstGeom prst="rect">
                <a:avLst/>
              </a:prstGeom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rgbClr val="92D050"/>
                  </a:gs>
                </a:gsLst>
              </a:gradFill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8000" i="1" smtClean="0">
                              <a:solidFill>
                                <a:schemeClr val="bg2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8000" b="0" i="1" smtClean="0">
                              <a:solidFill>
                                <a:schemeClr val="bg2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8000" b="0" i="1" smtClean="0">
                              <a:solidFill>
                                <a:schemeClr val="bg2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ru-RU" sz="80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hlinkClick r:id="rId4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6534" y="2008725"/>
                <a:ext cx="3984614" cy="26186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527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/>
            </a:gs>
            <a:gs pos="0">
              <a:srgbClr val="00B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9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4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90717" y="1589852"/>
            <a:ext cx="929898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статистическим данным, за 2013 год в нашем крае было выработано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28,3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кВт/ч.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электроэнергии,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1 % меньше по сравнению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 годом, когда было выработано самое большое количество электроэнергии за последние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лет. Сколько электроэнергии было выработано в 2011 году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Ответ запишите в стандартном виде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кВт/ч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9379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/>
            </a:gs>
            <a:gs pos="0">
              <a:srgbClr val="00B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/>
              <a:t>9</a:t>
            </a:r>
            <a:r>
              <a:rPr lang="ru-RU" sz="7200" dirty="0" smtClean="0"/>
              <a:t>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4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hlinkClick r:id="rId3" action="ppaction://hlinksldjump"/>
              </p:cNvPr>
              <p:cNvSpPr/>
              <p:nvPr/>
            </p:nvSpPr>
            <p:spPr>
              <a:xfrm>
                <a:off x="2865120" y="2008725"/>
                <a:ext cx="8564880" cy="2618698"/>
              </a:xfrm>
              <a:prstGeom prst="rect">
                <a:avLst/>
              </a:prstGeom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rgbClr val="92D050"/>
                  </a:gs>
                </a:gsLst>
              </a:gradFill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9600" dirty="0" smtClean="0">
                    <a:solidFill>
                      <a:schemeClr val="bg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2,86</a:t>
                </a:r>
                <a14:m>
                  <m:oMath xmlns:m="http://schemas.openxmlformats.org/officeDocument/2006/math">
                    <m:r>
                      <a:rPr lang="ru-RU" sz="9600" i="1" smtClean="0">
                        <a:solidFill>
                          <a:schemeClr val="bg2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×</m:t>
                    </m:r>
                    <m:sSup>
                      <m:sSupPr>
                        <m:ctrlPr>
                          <a:rPr lang="ru-RU" sz="9600" i="1" smtClean="0">
                            <a:solidFill>
                              <a:schemeClr val="bg2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9600" b="0" i="1" smtClean="0">
                            <a:solidFill>
                              <a:schemeClr val="bg2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ru-RU" sz="9600" b="0" i="1" smtClean="0">
                            <a:solidFill>
                              <a:schemeClr val="bg2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10</m:t>
                        </m:r>
                      </m:sup>
                    </m:sSup>
                  </m:oMath>
                </a14:m>
                <a:r>
                  <a:rPr lang="ru-RU" sz="9600" dirty="0" smtClean="0">
                    <a:solidFill>
                      <a:schemeClr val="bg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кВт/ч</a:t>
                </a:r>
                <a:endParaRPr lang="ru-RU" sz="96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hlinkClick r:id="rId4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120" y="2008725"/>
                <a:ext cx="8564880" cy="2618698"/>
              </a:xfrm>
              <a:prstGeom prst="rect">
                <a:avLst/>
              </a:prstGeom>
              <a:blipFill rotWithShape="1">
                <a:blip r:embed="rId5"/>
                <a:stretch>
                  <a:fillRect t="-19722" b="-33643"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975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51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hlinkClick r:id="rId2" action="ppaction://hlinksldjump"/>
          </p:cNvPr>
          <p:cNvSpPr/>
          <p:nvPr/>
        </p:nvSpPr>
        <p:spPr>
          <a:xfrm>
            <a:off x="4036534" y="2008725"/>
            <a:ext cx="3984614" cy="261869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см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500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188418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/>
              <a:t>Тема 1</a:t>
            </a:r>
            <a:endParaRPr lang="ru-RU" sz="72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6640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51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500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2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944880" y="2107769"/>
            <a:ext cx="100431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каком году Вадим Писарев получил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 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ЮНЕСКО «Лучший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танцовщик мира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»? ( Подсказка: это произошло в последнем десятилетии ХХ века, год – число, кратное 5)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5373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51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500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2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7" name="Прямоугольник 6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4036534" y="2008725"/>
            <a:ext cx="3984614" cy="261869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1995</a:t>
            </a:r>
            <a:endParaRPr lang="ru-RU" sz="9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81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51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500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3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107769"/>
            <a:ext cx="92989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между Донецком и Луганском 150 км. За какое время преодолеет это расстояние легковой автомобиль, скорость которого 75 км/ч?</a:t>
            </a: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091194" y="5842861"/>
            <a:ext cx="1875294" cy="666426"/>
          </a:xfrm>
          <a:prstGeom prst="rect">
            <a:avLst/>
          </a:prstGeom>
          <a:solidFill>
            <a:srgbClr val="63A0C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Ответ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389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51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9350" y="232474"/>
            <a:ext cx="2014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500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491927" y="232474"/>
            <a:ext cx="3815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Тема 3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79350" y="2293749"/>
            <a:ext cx="9298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Ответ</a:t>
            </a:r>
            <a:endParaRPr lang="ru-RU" sz="3600" dirty="0"/>
          </a:p>
        </p:txBody>
      </p:sp>
      <p:sp>
        <p:nvSpPr>
          <p:cNvPr id="7" name="Прямоугольник 6">
            <a:hlinkClick r:id="rId2" action="ppaction://hlinksldjump"/>
          </p:cNvPr>
          <p:cNvSpPr/>
          <p:nvPr/>
        </p:nvSpPr>
        <p:spPr>
          <a:xfrm>
            <a:off x="4955584" y="5716292"/>
            <a:ext cx="2146514" cy="6664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</a:t>
            </a:r>
            <a:r>
              <a:rPr lang="ru-RU" sz="2800" dirty="0" smtClean="0"/>
              <a:t> таблице</a:t>
            </a:r>
            <a:endParaRPr lang="ru-RU" sz="28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4036534" y="2008725"/>
            <a:ext cx="3984614" cy="261869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часа</a:t>
            </a:r>
            <a:endParaRPr lang="ru-RU" sz="9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68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663</TotalTime>
  <Words>1061</Words>
  <Application>Microsoft Office PowerPoint</Application>
  <PresentationFormat>Произвольный</PresentationFormat>
  <Paragraphs>255</Paragraphs>
  <Slides>43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Контур</vt:lpstr>
      <vt:lpstr>Игра « Математический террикон»</vt:lpstr>
      <vt:lpstr>Этап II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«…»</dc:title>
  <dc:creator>Юля</dc:creator>
  <cp:lastModifiedBy>Саша</cp:lastModifiedBy>
  <cp:revision>40</cp:revision>
  <dcterms:created xsi:type="dcterms:W3CDTF">2016-01-20T15:04:23Z</dcterms:created>
  <dcterms:modified xsi:type="dcterms:W3CDTF">2016-02-26T16:49:40Z</dcterms:modified>
</cp:coreProperties>
</file>