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73" r:id="rId9"/>
    <p:sldId id="278" r:id="rId10"/>
    <p:sldId id="279" r:id="rId11"/>
    <p:sldId id="280" r:id="rId12"/>
    <p:sldId id="281" r:id="rId13"/>
    <p:sldId id="283" r:id="rId14"/>
    <p:sldId id="284" r:id="rId15"/>
    <p:sldId id="285" r:id="rId16"/>
    <p:sldId id="286" r:id="rId17"/>
    <p:sldId id="264" r:id="rId18"/>
    <p:sldId id="265" r:id="rId19"/>
    <p:sldId id="266" r:id="rId20"/>
    <p:sldId id="267" r:id="rId21"/>
    <p:sldId id="269" r:id="rId22"/>
    <p:sldId id="287" r:id="rId23"/>
    <p:sldId id="289" r:id="rId24"/>
    <p:sldId id="290" r:id="rId25"/>
    <p:sldId id="29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63" autoAdjust="0"/>
    <p:restoredTop sz="94660"/>
  </p:normalViewPr>
  <p:slideViewPr>
    <p:cSldViewPr>
      <p:cViewPr>
        <p:scale>
          <a:sx n="66" d="100"/>
          <a:sy n="66" d="100"/>
        </p:scale>
        <p:origin x="-9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AF288AB-53C0-4DA8-92FC-442083B1940C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1BC5F7-2797-416F-9D27-7163A846B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52;&#1086;&#1080;%20&#1076;&#1086;&#1082;&#1091;&#1084;&#1077;&#1085;&#1090;&#1099;\&#1059;&#1095;&#1080;&#1090;&#1077;&#1083;&#1100;%20&#1075;&#1086;&#1076;&#1072;\040_uchitsya_nado_veselo.mp3" TargetMode="Externa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052;&#1086;&#1080;%20&#1076;&#1086;&#1082;&#1091;&#1084;&#1077;&#1085;&#1090;&#1099;\&#1059;&#1095;&#1080;&#1090;&#1077;&#1083;&#1100;%20&#1075;&#1086;&#1076;&#1072;\040_uchitsya_nado_veselo.mp3" TargetMode="External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audio" Target="file:///d:\&#1052;&#1086;&#1080;%20&#1076;&#1086;&#1082;&#1091;&#1084;&#1077;&#1085;&#1090;&#1099;\&#1059;&#1095;&#1080;&#1090;&#1077;&#1083;&#1100;%20&#1075;&#1086;&#1076;&#1072;\040_uchitsya_nado_veselo.mp3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040_uchitsya_nado_vesel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286644" y="4357694"/>
            <a:ext cx="304800" cy="304800"/>
          </a:xfrm>
          <a:prstGeom prst="rect">
            <a:avLst/>
          </a:prstGeom>
        </p:spPr>
      </p:pic>
      <p:pic>
        <p:nvPicPr>
          <p:cNvPr id="7" name="Рисунок 6" descr="bberaser.gif"/>
          <p:cNvPicPr>
            <a:picLocks noChangeAspect="1"/>
          </p:cNvPicPr>
          <p:nvPr/>
        </p:nvPicPr>
        <p:blipFill>
          <a:blip r:embed="rId4"/>
          <a:srcRect t="2865" r="3571" b="7471"/>
          <a:stretch>
            <a:fillRect/>
          </a:stretch>
        </p:blipFill>
        <p:spPr>
          <a:xfrm>
            <a:off x="3143240" y="3000372"/>
            <a:ext cx="5357850" cy="342902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142984"/>
            <a:ext cx="642942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88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Рівняння</a:t>
            </a:r>
            <a:endParaRPr lang="ru-RU" sz="8800" b="1" i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3"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206" y="2928934"/>
            <a:ext cx="1550096" cy="281464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142984"/>
            <a:ext cx="7467600" cy="4786346"/>
          </a:xfrm>
        </p:spPr>
        <p:txBody>
          <a:bodyPr>
            <a:normAutofit/>
          </a:bodyPr>
          <a:lstStyle/>
          <a:p>
            <a:r>
              <a:rPr lang="uk-UA" sz="4400" dirty="0" smtClean="0"/>
              <a:t>Рівняння вигляду </a:t>
            </a:r>
            <a:r>
              <a:rPr lang="en-US" sz="4400" i="1" dirty="0" smtClean="0">
                <a:solidFill>
                  <a:srgbClr val="FF0000"/>
                </a:solidFill>
              </a:rPr>
              <a:t>ax=b</a:t>
            </a:r>
            <a:r>
              <a:rPr lang="uk-UA" sz="4400" i="1" dirty="0" smtClean="0"/>
              <a:t>, </a:t>
            </a:r>
            <a:r>
              <a:rPr lang="uk-UA" sz="4400" dirty="0" smtClean="0"/>
              <a:t>де </a:t>
            </a:r>
            <a:r>
              <a:rPr lang="en-US" sz="4400" i="1" dirty="0" smtClean="0"/>
              <a:t>a</a:t>
            </a:r>
            <a:r>
              <a:rPr lang="uk-UA" sz="4400" i="1" dirty="0" smtClean="0"/>
              <a:t> </a:t>
            </a:r>
            <a:r>
              <a:rPr lang="uk-UA" sz="4400" dirty="0" smtClean="0"/>
              <a:t>і </a:t>
            </a:r>
            <a:r>
              <a:rPr lang="en-US" sz="4400" i="1" dirty="0" smtClean="0"/>
              <a:t>b</a:t>
            </a:r>
            <a:r>
              <a:rPr lang="uk-UA" sz="4400" dirty="0" smtClean="0"/>
              <a:t> – дані числа, </a:t>
            </a:r>
            <a:r>
              <a:rPr lang="en-US" sz="4400" i="1" dirty="0" smtClean="0"/>
              <a:t>x</a:t>
            </a:r>
            <a:r>
              <a:rPr lang="uk-UA" sz="4400" i="1" dirty="0" smtClean="0"/>
              <a:t> – </a:t>
            </a:r>
            <a:r>
              <a:rPr lang="uk-UA" sz="4400" dirty="0" smtClean="0"/>
              <a:t>змінна, називається </a:t>
            </a:r>
            <a:r>
              <a:rPr lang="uk-UA" sz="4400" dirty="0" smtClean="0">
                <a:solidFill>
                  <a:srgbClr val="FF0000"/>
                </a:solidFill>
              </a:rPr>
              <a:t>лінійним рівнянням. </a:t>
            </a:r>
            <a:r>
              <a:rPr lang="uk-UA" sz="4400" dirty="0" smtClean="0"/>
              <a:t>Числа </a:t>
            </a:r>
            <a:r>
              <a:rPr lang="en-US" sz="4400" i="1" dirty="0" smtClean="0"/>
              <a:t>a</a:t>
            </a:r>
            <a:r>
              <a:rPr lang="uk-UA" sz="4400" i="1" dirty="0" smtClean="0"/>
              <a:t> </a:t>
            </a:r>
            <a:r>
              <a:rPr lang="uk-UA" sz="4400" dirty="0" smtClean="0"/>
              <a:t>і </a:t>
            </a:r>
            <a:r>
              <a:rPr lang="en-US" sz="4400" i="1" dirty="0" smtClean="0"/>
              <a:t>b</a:t>
            </a:r>
            <a:r>
              <a:rPr lang="uk-UA" sz="4400" dirty="0" smtClean="0"/>
              <a:t> називаються </a:t>
            </a:r>
            <a:r>
              <a:rPr lang="uk-UA" sz="4400" dirty="0" smtClean="0">
                <a:solidFill>
                  <a:srgbClr val="FF0000"/>
                </a:solidFill>
              </a:rPr>
              <a:t>коефіцієнтами</a:t>
            </a:r>
            <a:r>
              <a:rPr lang="uk-UA" sz="4400" dirty="0" smtClean="0"/>
              <a:t> рівняння.</a:t>
            </a:r>
            <a:endParaRPr lang="ru-RU" sz="44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" name="Содержимое 17" descr="uchenik.gif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6572264" y="4214818"/>
            <a:ext cx="2038350" cy="24003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825845" y="1101708"/>
            <a:ext cx="1944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ax=b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98420" y="1965308"/>
            <a:ext cx="1584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>
                <a:solidFill>
                  <a:srgbClr val="FF0000"/>
                </a:solidFill>
                <a:cs typeface="Arial" charset="0"/>
              </a:rPr>
              <a:t>≠0</a:t>
            </a:r>
            <a:r>
              <a:rPr lang="ru-RU" sz="2800" dirty="0">
                <a:solidFill>
                  <a:srgbClr val="FF0000"/>
                </a:solidFill>
                <a:cs typeface="Arial" charset="0"/>
              </a:rPr>
              <a:t>,</a:t>
            </a:r>
            <a:r>
              <a:rPr lang="en-US" sz="2800" dirty="0">
                <a:solidFill>
                  <a:srgbClr val="FF0000"/>
                </a:solidFill>
                <a:cs typeface="Arial" charset="0"/>
              </a:rPr>
              <a:t> b≠0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385982" y="1965308"/>
            <a:ext cx="1584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  <a:r>
              <a:rPr lang="en-US" sz="2800" dirty="0">
                <a:solidFill>
                  <a:srgbClr val="FF0000"/>
                </a:solidFill>
                <a:cs typeface="Arial" charset="0"/>
              </a:rPr>
              <a:t>≠0</a:t>
            </a:r>
            <a:r>
              <a:rPr lang="ru-RU" sz="2800" dirty="0">
                <a:solidFill>
                  <a:srgbClr val="FF0000"/>
                </a:solidFill>
                <a:cs typeface="Arial" charset="0"/>
              </a:rPr>
              <a:t>,</a:t>
            </a:r>
            <a:r>
              <a:rPr lang="en-US" sz="2800" dirty="0">
                <a:solidFill>
                  <a:srgbClr val="FF0000"/>
                </a:solidFill>
                <a:cs typeface="Arial" charset="0"/>
              </a:rPr>
              <a:t> b=0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906932" y="1965308"/>
            <a:ext cx="1871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</a:rPr>
              <a:t>a=0</a:t>
            </a:r>
            <a:r>
              <a:rPr lang="ru-RU" sz="2800" dirty="0">
                <a:solidFill>
                  <a:srgbClr val="FF0000"/>
                </a:solidFill>
              </a:rPr>
              <a:t>,</a:t>
            </a:r>
            <a:r>
              <a:rPr lang="en-US" sz="2800" dirty="0">
                <a:solidFill>
                  <a:srgbClr val="FF0000"/>
                </a:solidFill>
              </a:rPr>
              <a:t> b=0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7065932" y="1965308"/>
            <a:ext cx="1512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a=0 b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≠0</a:t>
            </a: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H="1">
            <a:off x="1522382" y="1606533"/>
            <a:ext cx="2303463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H="1">
            <a:off x="3754407" y="1606533"/>
            <a:ext cx="3603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4762470" y="1606533"/>
            <a:ext cx="3603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5049807" y="1533508"/>
            <a:ext cx="230505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25395" y="2757471"/>
            <a:ext cx="15843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ax=b</a:t>
            </a:r>
          </a:p>
          <a:p>
            <a:pPr>
              <a:spcBef>
                <a:spcPct val="50000"/>
              </a:spcBef>
            </a:pPr>
            <a:r>
              <a:rPr lang="ru-RU" sz="2400" dirty="0" err="1"/>
              <a:t>х</a:t>
            </a:r>
            <a:r>
              <a:rPr lang="en-US" sz="2400" dirty="0"/>
              <a:t> </a:t>
            </a:r>
            <a:r>
              <a:rPr lang="ru-RU" sz="2400" dirty="0"/>
              <a:t>=</a:t>
            </a:r>
            <a:r>
              <a:rPr lang="en-US" sz="2400" dirty="0" err="1"/>
              <a:t>b</a:t>
            </a:r>
            <a:r>
              <a:rPr lang="en-US" sz="2400" dirty="0" err="1">
                <a:cs typeface="Arial" charset="0"/>
              </a:rPr>
              <a:t>÷a</a:t>
            </a:r>
            <a:endParaRPr lang="en-US" sz="2400" dirty="0"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ru-RU" sz="2400" dirty="0">
                <a:cs typeface="Arial" charset="0"/>
              </a:rPr>
              <a:t>1 </a:t>
            </a:r>
            <a:r>
              <a:rPr lang="uk-UA" sz="2400" dirty="0" smtClean="0">
                <a:cs typeface="Arial" charset="0"/>
              </a:rPr>
              <a:t>корінь</a:t>
            </a:r>
            <a:r>
              <a:rPr lang="ru-RU" sz="2400" dirty="0" smtClean="0">
                <a:cs typeface="Arial" charset="0"/>
              </a:rPr>
              <a:t>, </a:t>
            </a:r>
            <a:r>
              <a:rPr lang="ru-RU" sz="2400" dirty="0">
                <a:cs typeface="Arial" charset="0"/>
              </a:rPr>
              <a:t>не </a:t>
            </a:r>
            <a:r>
              <a:rPr lang="uk-UA" sz="2400" dirty="0" smtClean="0">
                <a:cs typeface="Arial" charset="0"/>
              </a:rPr>
              <a:t>рівний </a:t>
            </a:r>
            <a:r>
              <a:rPr lang="ru-RU" sz="2400" dirty="0" smtClean="0">
                <a:cs typeface="Arial" charset="0"/>
              </a:rPr>
              <a:t>нулю</a:t>
            </a:r>
            <a:r>
              <a:rPr lang="ru-RU" sz="2400" dirty="0">
                <a:cs typeface="Arial" charset="0"/>
              </a:rPr>
              <a:t>.</a:t>
            </a:r>
            <a:endParaRPr lang="en-US" sz="2400" dirty="0">
              <a:cs typeface="Arial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385982" y="2757471"/>
            <a:ext cx="15113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ax=0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x=0</a:t>
            </a:r>
            <a:r>
              <a:rPr lang="en-US" sz="2400" dirty="0">
                <a:cs typeface="Arial" charset="0"/>
              </a:rPr>
              <a:t>÷a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cs typeface="Arial" charset="0"/>
              </a:rPr>
              <a:t>x=0</a:t>
            </a:r>
          </a:p>
          <a:p>
            <a:pPr>
              <a:spcBef>
                <a:spcPct val="50000"/>
              </a:spcBef>
            </a:pPr>
            <a:r>
              <a:rPr lang="en-US" sz="2400" dirty="0" smtClean="0">
                <a:cs typeface="Arial" charset="0"/>
              </a:rPr>
              <a:t>1</a:t>
            </a:r>
            <a:r>
              <a:rPr lang="uk-UA" sz="2400" dirty="0" smtClean="0">
                <a:cs typeface="Arial" charset="0"/>
              </a:rPr>
              <a:t>корінь, рівний </a:t>
            </a:r>
            <a:r>
              <a:rPr lang="ru-RU" sz="2400" dirty="0" smtClean="0">
                <a:cs typeface="Arial" charset="0"/>
              </a:rPr>
              <a:t>нулю</a:t>
            </a:r>
            <a:endParaRPr lang="en-US" sz="2400" dirty="0">
              <a:cs typeface="Arial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5122832" y="2757471"/>
            <a:ext cx="136842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0</a:t>
            </a:r>
            <a:r>
              <a:rPr lang="en-US" sz="2400" dirty="0"/>
              <a:t>x=0</a:t>
            </a:r>
          </a:p>
          <a:p>
            <a:pPr>
              <a:spcBef>
                <a:spcPct val="50000"/>
              </a:spcBef>
            </a:pPr>
            <a:r>
              <a:rPr lang="en-US" sz="2400" dirty="0" smtClean="0"/>
              <a:t>x-</a:t>
            </a:r>
            <a:r>
              <a:rPr lang="uk-UA" sz="2400" dirty="0" smtClean="0"/>
              <a:t>будь-яке число</a:t>
            </a:r>
          </a:p>
          <a:p>
            <a:pPr>
              <a:spcBef>
                <a:spcPct val="50000"/>
              </a:spcBef>
            </a:pPr>
            <a:r>
              <a:rPr lang="uk-UA" sz="2400" dirty="0" smtClean="0"/>
              <a:t>Безліч коренів</a:t>
            </a:r>
            <a:endParaRPr lang="uk-UA" sz="2400" dirty="0"/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7210395" y="2757471"/>
            <a:ext cx="150501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0</a:t>
            </a:r>
            <a:r>
              <a:rPr lang="en-US" sz="2400" dirty="0"/>
              <a:t>x=b</a:t>
            </a:r>
          </a:p>
          <a:p>
            <a:pPr>
              <a:spcBef>
                <a:spcPct val="50000"/>
              </a:spcBef>
            </a:pPr>
            <a:r>
              <a:rPr lang="uk-UA" sz="2400" dirty="0" smtClean="0"/>
              <a:t>Не має коренів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Позбутися знаменників.</a:t>
            </a:r>
          </a:p>
          <a:p>
            <a:r>
              <a:rPr lang="uk-UA" sz="4000" dirty="0" smtClean="0"/>
              <a:t>Розкрити дужки.</a:t>
            </a:r>
          </a:p>
          <a:p>
            <a:r>
              <a:rPr lang="uk-UA" sz="4000" dirty="0" smtClean="0"/>
              <a:t>Перенести члени зі змінними в ліву частину рівняння, а інші – у праву.</a:t>
            </a:r>
          </a:p>
          <a:p>
            <a:r>
              <a:rPr lang="uk-UA" sz="4000" dirty="0" smtClean="0"/>
              <a:t>Звести подібні доданки.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0"/>
            <a:ext cx="83744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Алгоритм зведення </a:t>
            </a:r>
          </a:p>
          <a:p>
            <a:pPr algn="ctr"/>
            <a:r>
              <a:rPr lang="uk-UA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рівняння до лінійного</a:t>
            </a:r>
            <a:endParaRPr lang="ru-RU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6" name="Рисунок 5" descr="image00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1857364"/>
            <a:ext cx="1857356" cy="3338511"/>
          </a:xfrm>
          <a:prstGeom prst="rect">
            <a:avLst/>
          </a:prstGeo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4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4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1785926"/>
            <a:ext cx="6172200" cy="20535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509303" y="1928802"/>
            <a:ext cx="763469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Способи розв'язування рівнянь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935037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519362" y="0"/>
            <a:ext cx="6624638" cy="1428736"/>
          </a:xfrm>
          <a:prstGeom prst="wedgeRoundRectCallout">
            <a:avLst>
              <a:gd name="adj1" fmla="val -69769"/>
              <a:gd name="adj2" fmla="val -9644"/>
              <a:gd name="adj3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Розкриття дужок і перенесення доданків з однієї частини рівняння в іншу</a:t>
            </a:r>
            <a:endParaRPr lang="uk-UA" sz="2800" b="1" i="1" dirty="0">
              <a:latin typeface="Georgia" pitchFamily="18" charset="0"/>
            </a:endParaRPr>
          </a:p>
        </p:txBody>
      </p:sp>
      <p:pic>
        <p:nvPicPr>
          <p:cNvPr id="6" name="Picture 6" descr="CRCTR0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8850" y="1484313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857224" y="2214554"/>
            <a:ext cx="626427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12(</a:t>
            </a:r>
            <a:r>
              <a:rPr lang="ru-RU" sz="3600" b="1" i="1" kern="10" dirty="0" err="1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- 2) = 3(2х - 8)+9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928662" y="3143248"/>
            <a:ext cx="626427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12х - 24 = 6х - 24 + 9</a:t>
            </a:r>
          </a:p>
        </p:txBody>
      </p: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928662" y="4143380"/>
            <a:ext cx="62642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12х - 6х = 24 - 24 + 9</a:t>
            </a: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1214414" y="5143512"/>
            <a:ext cx="1944687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6х = 9</a:t>
            </a: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4071934" y="5143512"/>
            <a:ext cx="2087563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3600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1,5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935037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339975" y="188913"/>
            <a:ext cx="6553200" cy="2097079"/>
          </a:xfrm>
          <a:prstGeom prst="wedgeRoundRectCallout">
            <a:avLst>
              <a:gd name="adj1" fmla="val -69986"/>
              <a:gd name="adj2" fmla="val -29806"/>
              <a:gd name="adj3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Множення обох частин рівняння на одне і те ж число, щоб позбутися дробових чисел. </a:t>
            </a:r>
            <a:endParaRPr lang="uk-UA" sz="2800" b="1" i="1" dirty="0">
              <a:latin typeface="Georgia" pitchFamily="18" charset="0"/>
            </a:endParaRPr>
          </a:p>
        </p:txBody>
      </p: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971550" y="2708275"/>
            <a:ext cx="5400675" cy="1152525"/>
            <a:chOff x="1565" y="1933"/>
            <a:chExt cx="3402" cy="726"/>
          </a:xfrm>
        </p:grpSpPr>
        <p:sp>
          <p:nvSpPr>
            <p:cNvPr id="8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882" y="2115"/>
              <a:ext cx="1588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+ 3 = </a:t>
              </a:r>
            </a:p>
          </p:txBody>
        </p: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1565" y="1933"/>
              <a:ext cx="259" cy="726"/>
              <a:chOff x="3379" y="1888"/>
              <a:chExt cx="259" cy="726"/>
            </a:xfrm>
          </p:grpSpPr>
          <p:sp>
            <p:nvSpPr>
              <p:cNvPr id="15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24" y="1888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7</a:t>
                </a:r>
              </a:p>
            </p:txBody>
          </p:sp>
          <p:sp>
            <p:nvSpPr>
              <p:cNvPr id="16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79" y="2325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9</a:t>
                </a:r>
              </a:p>
            </p:txBody>
          </p:sp>
          <p:sp>
            <p:nvSpPr>
              <p:cNvPr id="17" name="WordArt 11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95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</a:t>
                </a:r>
              </a:p>
            </p:txBody>
          </p:sp>
        </p:grpSp>
        <p:grpSp>
          <p:nvGrpSpPr>
            <p:cNvPr id="10" name="Group 13"/>
            <p:cNvGrpSpPr>
              <a:grpSpLocks/>
            </p:cNvGrpSpPr>
            <p:nvPr/>
          </p:nvGrpSpPr>
          <p:grpSpPr bwMode="auto">
            <a:xfrm>
              <a:off x="3515" y="1933"/>
              <a:ext cx="259" cy="726"/>
              <a:chOff x="3379" y="1888"/>
              <a:chExt cx="259" cy="726"/>
            </a:xfrm>
          </p:grpSpPr>
          <p:sp>
            <p:nvSpPr>
              <p:cNvPr id="12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24" y="1888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2</a:t>
                </a:r>
              </a:p>
            </p:txBody>
          </p:sp>
          <p:sp>
            <p:nvSpPr>
              <p:cNvPr id="13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79" y="2325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3</a:t>
                </a:r>
              </a:p>
            </p:txBody>
          </p:sp>
          <p:sp>
            <p:nvSpPr>
              <p:cNvPr id="14" name="WordArt 16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95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3600" b="1" i="1" kern="1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</a:t>
                </a:r>
              </a:p>
            </p:txBody>
          </p:sp>
        </p:grpSp>
        <p:sp>
          <p:nvSpPr>
            <p:cNvPr id="1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3878" y="2115"/>
              <a:ext cx="1089" cy="31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+ 5</a:t>
              </a:r>
            </a:p>
          </p:txBody>
        </p:sp>
      </p:grp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6804025" y="2781300"/>
            <a:ext cx="0" cy="8636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" name="WordArt 20"/>
          <p:cNvSpPr>
            <a:spLocks noChangeArrowheads="1" noChangeShapeType="1" noTextEdit="1"/>
          </p:cNvSpPr>
          <p:nvPr/>
        </p:nvSpPr>
        <p:spPr bwMode="auto">
          <a:xfrm>
            <a:off x="7164388" y="2852738"/>
            <a:ext cx="86360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* 9</a:t>
            </a:r>
          </a:p>
        </p:txBody>
      </p:sp>
      <p:sp>
        <p:nvSpPr>
          <p:cNvPr id="20" name="WordArt 21"/>
          <p:cNvSpPr>
            <a:spLocks noChangeArrowheads="1" noChangeShapeType="1" noTextEdit="1"/>
          </p:cNvSpPr>
          <p:nvPr/>
        </p:nvSpPr>
        <p:spPr bwMode="auto">
          <a:xfrm>
            <a:off x="971550" y="4149725"/>
            <a:ext cx="5688013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7х + 27 = 6х + 45</a:t>
            </a:r>
          </a:p>
        </p:txBody>
      </p:sp>
      <p:sp>
        <p:nvSpPr>
          <p:cNvPr id="21" name="WordArt 22"/>
          <p:cNvSpPr>
            <a:spLocks noChangeArrowheads="1" noChangeShapeType="1" noTextEdit="1"/>
          </p:cNvSpPr>
          <p:nvPr/>
        </p:nvSpPr>
        <p:spPr bwMode="auto">
          <a:xfrm>
            <a:off x="1042988" y="5229225"/>
            <a:ext cx="20891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188913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50825" y="333375"/>
            <a:ext cx="6553200" cy="1366838"/>
          </a:xfrm>
          <a:prstGeom prst="wedgeRoundRectCallout">
            <a:avLst>
              <a:gd name="adj1" fmla="val 57630"/>
              <a:gd name="adj2" fmla="val -9699"/>
              <a:gd name="adj3" fmla="val 16667"/>
            </a:avLst>
          </a:prstGeom>
          <a:solidFill>
            <a:srgbClr val="FFFF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Ділення обох частин рівняння на одне і те ж число.</a:t>
            </a:r>
            <a:endParaRPr lang="uk-UA" sz="2800" b="1" i="1" dirty="0">
              <a:latin typeface="Georgia" pitchFamily="18" charset="0"/>
            </a:endParaRP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468313" y="2924175"/>
            <a:ext cx="590391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-40(-7х + 5) = -1600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877050" y="2781300"/>
            <a:ext cx="0" cy="792163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7164388" y="2852738"/>
            <a:ext cx="12954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-40</a:t>
            </a:r>
          </a:p>
        </p:txBody>
      </p: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468313" y="3789363"/>
            <a:ext cx="3455987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+ 5 = 40</a:t>
            </a: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468313" y="4581525"/>
            <a:ext cx="3455987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= 40 - 5</a:t>
            </a: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468313" y="5516563"/>
            <a:ext cx="22320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= 35</a:t>
            </a:r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3492500" y="5373688"/>
            <a:ext cx="17287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-5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684213" y="2349500"/>
            <a:ext cx="2879725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20х+40х=240</a:t>
            </a:r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79388" y="3284538"/>
            <a:ext cx="33845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100у+6у-2у=416</a:t>
            </a: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684213" y="4149725"/>
            <a:ext cx="28067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8,8х-1,6х=72</a:t>
            </a: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827088" y="5013325"/>
            <a:ext cx="244951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у(у-100)=0</a:t>
            </a: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252413" y="5949950"/>
            <a:ext cx="3167062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(3,2:х)(0,8:х)=0</a:t>
            </a:r>
          </a:p>
        </p:txBody>
      </p:sp>
      <p:pic>
        <p:nvPicPr>
          <p:cNvPr id="9" name="Picture 9" descr="CRCTR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0"/>
            <a:ext cx="935038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979613" y="188913"/>
            <a:ext cx="7164387" cy="1871662"/>
          </a:xfrm>
          <a:prstGeom prst="wedgeRoundRectCallout">
            <a:avLst>
              <a:gd name="adj1" fmla="val -58551"/>
              <a:gd name="adj2" fmla="val -18449"/>
              <a:gd name="adj3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Визначте, які з чисел в середньому стовпчику є коренями даних рівнянь.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5364163" y="2349500"/>
            <a:ext cx="3779837" cy="574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8,5:z(0,11-z)=8,5</a:t>
            </a:r>
            <a:endParaRPr lang="ru-RU" sz="3600" b="1" i="1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5364163" y="4221163"/>
            <a:ext cx="3563937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0,14у:(0,07у)=2</a:t>
            </a:r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5364163" y="5157788"/>
            <a:ext cx="29527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(600-k):k=14</a:t>
            </a:r>
            <a:endParaRPr lang="ru-RU" sz="3600" b="1" i="1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" name="WordArt 14"/>
          <p:cNvSpPr>
            <a:spLocks noChangeArrowheads="1" noChangeShapeType="1" noTextEdit="1"/>
          </p:cNvSpPr>
          <p:nvPr/>
        </p:nvSpPr>
        <p:spPr bwMode="auto">
          <a:xfrm>
            <a:off x="5364163" y="5949950"/>
            <a:ext cx="3024187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0,8x:0,2=0,8</a:t>
            </a:r>
            <a:endParaRPr lang="ru-RU" sz="3600" b="1" i="1" kern="1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5" name="Group 21"/>
          <p:cNvGrpSpPr>
            <a:grpSpLocks/>
          </p:cNvGrpSpPr>
          <p:nvPr/>
        </p:nvGrpSpPr>
        <p:grpSpPr bwMode="auto">
          <a:xfrm>
            <a:off x="5364163" y="3068638"/>
            <a:ext cx="2833687" cy="936625"/>
            <a:chOff x="3499" y="1842"/>
            <a:chExt cx="1785" cy="590"/>
          </a:xfrm>
        </p:grpSpPr>
        <p:sp>
          <p:nvSpPr>
            <p:cNvPr id="16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3833" y="1933"/>
              <a:ext cx="1451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t(70-t)=0 </a:t>
              </a:r>
              <a:endParaRPr lang="ru-RU" sz="3600" b="1" i="1" kern="10">
                <a:ln w="19050">
                  <a:solidFill>
                    <a:srgbClr val="99FF66"/>
                  </a:solidFill>
                  <a:round/>
                  <a:headEnd/>
                  <a:tailEnd/>
                </a:ln>
                <a:solidFill>
                  <a:srgbClr val="0099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  <p:sp>
          <p:nvSpPr>
            <p:cNvPr id="17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3606" y="1842"/>
              <a:ext cx="152" cy="24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9</a:t>
              </a:r>
            </a:p>
          </p:txBody>
        </p:sp>
        <p:sp>
          <p:nvSpPr>
            <p:cNvPr id="18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3499" y="2234"/>
              <a:ext cx="243" cy="19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14</a:t>
              </a:r>
            </a:p>
          </p:txBody>
        </p:sp>
        <p:sp>
          <p:nvSpPr>
            <p:cNvPr id="19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3515" y="2115"/>
              <a:ext cx="243" cy="4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-</a:t>
              </a:r>
            </a:p>
          </p:txBody>
        </p:sp>
      </p:grpSp>
      <p:sp>
        <p:nvSpPr>
          <p:cNvPr id="20" name="WordArt 22"/>
          <p:cNvSpPr>
            <a:spLocks noChangeArrowheads="1" noChangeShapeType="1" noTextEdit="1"/>
          </p:cNvSpPr>
          <p:nvPr/>
        </p:nvSpPr>
        <p:spPr bwMode="auto">
          <a:xfrm>
            <a:off x="4356100" y="2276475"/>
            <a:ext cx="288925" cy="646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WordArt 23"/>
          <p:cNvSpPr>
            <a:spLocks noChangeArrowheads="1" noChangeShapeType="1" noTextEdit="1"/>
          </p:cNvSpPr>
          <p:nvPr/>
        </p:nvSpPr>
        <p:spPr bwMode="auto">
          <a:xfrm>
            <a:off x="4356100" y="3068638"/>
            <a:ext cx="288925" cy="646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" name="WordArt 24"/>
          <p:cNvSpPr>
            <a:spLocks noChangeArrowheads="1" noChangeShapeType="1" noTextEdit="1"/>
          </p:cNvSpPr>
          <p:nvPr/>
        </p:nvSpPr>
        <p:spPr bwMode="auto">
          <a:xfrm>
            <a:off x="4140200" y="4005263"/>
            <a:ext cx="576263" cy="646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23" name="WordArt 25"/>
          <p:cNvSpPr>
            <a:spLocks noChangeArrowheads="1" noChangeShapeType="1" noTextEdit="1"/>
          </p:cNvSpPr>
          <p:nvPr/>
        </p:nvSpPr>
        <p:spPr bwMode="auto">
          <a:xfrm>
            <a:off x="3924300" y="4868863"/>
            <a:ext cx="863600" cy="646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100</a:t>
            </a:r>
          </a:p>
        </p:txBody>
      </p:sp>
      <p:sp>
        <p:nvSpPr>
          <p:cNvPr id="24" name="WordArt 26"/>
          <p:cNvSpPr>
            <a:spLocks noChangeArrowheads="1" noChangeShapeType="1" noTextEdit="1"/>
          </p:cNvSpPr>
          <p:nvPr/>
        </p:nvSpPr>
        <p:spPr bwMode="auto">
          <a:xfrm>
            <a:off x="3924300" y="5805488"/>
            <a:ext cx="863600" cy="646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200</a:t>
            </a:r>
          </a:p>
        </p:txBody>
      </p:sp>
      <p:sp>
        <p:nvSpPr>
          <p:cNvPr id="25" name="AutoShape 27"/>
          <p:cNvSpPr>
            <a:spLocks noChangeArrowheads="1"/>
          </p:cNvSpPr>
          <p:nvPr/>
        </p:nvSpPr>
        <p:spPr bwMode="auto">
          <a:xfrm rot="17199129">
            <a:off x="3227388" y="2254250"/>
            <a:ext cx="192088" cy="1677987"/>
          </a:xfrm>
          <a:prstGeom prst="downArrow">
            <a:avLst>
              <a:gd name="adj1" fmla="val 50000"/>
              <a:gd name="adj2" fmla="val 218388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189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utoShape 28"/>
          <p:cNvSpPr>
            <a:spLocks noChangeArrowheads="1"/>
          </p:cNvSpPr>
          <p:nvPr/>
        </p:nvSpPr>
        <p:spPr bwMode="auto">
          <a:xfrm rot="16200000">
            <a:off x="3886994" y="3248819"/>
            <a:ext cx="144462" cy="647700"/>
          </a:xfrm>
          <a:prstGeom prst="downArrow">
            <a:avLst>
              <a:gd name="adj1" fmla="val 50000"/>
              <a:gd name="adj2" fmla="val 112088"/>
            </a:avLst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tint val="0"/>
                  <a:invGamma/>
                </a:srgbClr>
              </a:gs>
            </a:gsLst>
            <a:lin ang="189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AutoShape 29"/>
          <p:cNvSpPr>
            <a:spLocks noChangeArrowheads="1"/>
          </p:cNvSpPr>
          <p:nvPr/>
        </p:nvSpPr>
        <p:spPr bwMode="auto">
          <a:xfrm rot="12246101">
            <a:off x="3779838" y="2852738"/>
            <a:ext cx="223837" cy="2160587"/>
          </a:xfrm>
          <a:prstGeom prst="downArrow">
            <a:avLst>
              <a:gd name="adj1" fmla="val 50000"/>
              <a:gd name="adj2" fmla="val 241313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>
                  <a:alpha val="99001"/>
                </a:srgbClr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18900000" scaled="1"/>
          </a:gradFill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 rot="16200000">
            <a:off x="3599657" y="4906169"/>
            <a:ext cx="144462" cy="647700"/>
          </a:xfrm>
          <a:prstGeom prst="downArrow">
            <a:avLst>
              <a:gd name="adj1" fmla="val 50000"/>
              <a:gd name="adj2" fmla="val 112088"/>
            </a:avLst>
          </a:prstGeom>
          <a:gradFill rotWithShape="1">
            <a:gsLst>
              <a:gs pos="0">
                <a:srgbClr val="0000FF">
                  <a:gamma/>
                  <a:tint val="0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0"/>
                  <a:invGamma/>
                </a:srgbClr>
              </a:gs>
            </a:gsLst>
            <a:lin ang="18900000" scaled="1"/>
          </a:gradFill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rot="7686015">
            <a:off x="5014913" y="2409825"/>
            <a:ext cx="204787" cy="1090613"/>
          </a:xfrm>
          <a:prstGeom prst="downArrow">
            <a:avLst>
              <a:gd name="adj1" fmla="val 50000"/>
              <a:gd name="adj2" fmla="val 133140"/>
            </a:avLst>
          </a:prstGeom>
          <a:gradFill rotWithShape="1">
            <a:gsLst>
              <a:gs pos="0">
                <a:srgbClr val="990099">
                  <a:gamma/>
                  <a:tint val="0"/>
                  <a:invGamma/>
                </a:srgbClr>
              </a:gs>
              <a:gs pos="50000">
                <a:srgbClr val="990099"/>
              </a:gs>
              <a:gs pos="100000">
                <a:srgbClr val="990099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AutoShape 32"/>
          <p:cNvSpPr>
            <a:spLocks noChangeArrowheads="1"/>
          </p:cNvSpPr>
          <p:nvPr/>
        </p:nvSpPr>
        <p:spPr bwMode="auto">
          <a:xfrm rot="2633031">
            <a:off x="4941888" y="3690938"/>
            <a:ext cx="215900" cy="1008062"/>
          </a:xfrm>
          <a:prstGeom prst="downArrow">
            <a:avLst>
              <a:gd name="adj1" fmla="val 50000"/>
              <a:gd name="adj2" fmla="val 116728"/>
            </a:avLst>
          </a:prstGeom>
          <a:gradFill rotWithShape="1">
            <a:gsLst>
              <a:gs pos="0">
                <a:srgbClr val="990099">
                  <a:gamma/>
                  <a:tint val="0"/>
                  <a:invGamma/>
                </a:srgbClr>
              </a:gs>
              <a:gs pos="50000">
                <a:srgbClr val="990099"/>
              </a:gs>
              <a:gs pos="100000">
                <a:srgbClr val="990099">
                  <a:gamma/>
                  <a:tint val="0"/>
                  <a:invGamma/>
                </a:srgbClr>
              </a:gs>
            </a:gsLst>
            <a:lin ang="27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115888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179388" y="188913"/>
            <a:ext cx="7165975" cy="719137"/>
          </a:xfrm>
          <a:prstGeom prst="wedgeRoundRectCallout">
            <a:avLst>
              <a:gd name="adj1" fmla="val 55273"/>
              <a:gd name="adj2" fmla="val 95917"/>
              <a:gd name="adj3" fmla="val 16667"/>
            </a:avLst>
          </a:prstGeom>
          <a:solidFill>
            <a:srgbClr val="FFFF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Розв'яжіть самостійно</a:t>
            </a:r>
            <a:r>
              <a:rPr lang="ru-RU" sz="2800" b="1" i="1" dirty="0" smtClean="0">
                <a:latin typeface="Georgia" pitchFamily="18" charset="0"/>
              </a:rPr>
              <a:t>: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611188" y="2420938"/>
            <a:ext cx="3384550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3х = х + 4</a:t>
            </a:r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611188" y="3573463"/>
            <a:ext cx="33845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у = 3у + 2</a:t>
            </a:r>
          </a:p>
        </p:txBody>
      </p: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611188" y="4510088"/>
            <a:ext cx="3454400" cy="1008062"/>
            <a:chOff x="340" y="2387"/>
            <a:chExt cx="2176" cy="635"/>
          </a:xfrm>
        </p:grpSpPr>
        <p:sp>
          <p:nvSpPr>
            <p:cNvPr id="9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657" y="2523"/>
              <a:ext cx="185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 + 12 = х</a:t>
              </a:r>
            </a:p>
          </p:txBody>
        </p:sp>
        <p:sp>
          <p:nvSpPr>
            <p:cNvPr id="10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385" y="2387"/>
              <a:ext cx="227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1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40" y="2787"/>
              <a:ext cx="245" cy="23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63" y="2695"/>
              <a:ext cx="269" cy="5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-</a:t>
              </a:r>
            </a:p>
          </p:txBody>
        </p:sp>
      </p:grpSp>
      <p:sp>
        <p:nvSpPr>
          <p:cNvPr id="13" name="WordArt 16"/>
          <p:cNvSpPr>
            <a:spLocks noChangeArrowheads="1" noChangeShapeType="1" noTextEdit="1"/>
          </p:cNvSpPr>
          <p:nvPr/>
        </p:nvSpPr>
        <p:spPr bwMode="auto">
          <a:xfrm>
            <a:off x="5076825" y="2349500"/>
            <a:ext cx="17272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2</a:t>
            </a:r>
          </a:p>
        </p:txBody>
      </p:sp>
      <p:sp>
        <p:nvSpPr>
          <p:cNvPr id="14" name="WordArt 17"/>
          <p:cNvSpPr>
            <a:spLocks noChangeArrowheads="1" noChangeShapeType="1" noTextEdit="1"/>
          </p:cNvSpPr>
          <p:nvPr/>
        </p:nvSpPr>
        <p:spPr bwMode="auto">
          <a:xfrm>
            <a:off x="5076825" y="3500438"/>
            <a:ext cx="201612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у = -1</a:t>
            </a:r>
          </a:p>
        </p:txBody>
      </p:sp>
      <p:sp>
        <p:nvSpPr>
          <p:cNvPr id="15" name="WordArt 18"/>
          <p:cNvSpPr>
            <a:spLocks noChangeArrowheads="1" noChangeShapeType="1" noTextEdit="1"/>
          </p:cNvSpPr>
          <p:nvPr/>
        </p:nvSpPr>
        <p:spPr bwMode="auto">
          <a:xfrm>
            <a:off x="5148263" y="4581525"/>
            <a:ext cx="20875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935037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411413" y="188913"/>
            <a:ext cx="6119812" cy="576262"/>
          </a:xfrm>
          <a:prstGeom prst="wedgeRoundRectCallout">
            <a:avLst>
              <a:gd name="adj1" fmla="val -72569"/>
              <a:gd name="adj2" fmla="val 30718"/>
              <a:gd name="adj3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Р</a:t>
            </a:r>
            <a:r>
              <a:rPr lang="uk-UA" sz="2800" b="1" i="1" dirty="0" smtClean="0">
                <a:latin typeface="Georgia" pitchFamily="18" charset="0"/>
              </a:rPr>
              <a:t>ОЗВ</a:t>
            </a:r>
            <a:r>
              <a:rPr lang="en-US" sz="2800" b="1" i="1" dirty="0" smtClean="0">
                <a:latin typeface="Georgia" pitchFamily="18" charset="0"/>
              </a:rPr>
              <a:t>’</a:t>
            </a:r>
            <a:r>
              <a:rPr lang="uk-UA" sz="2800" b="1" i="1" dirty="0" smtClean="0">
                <a:latin typeface="Georgia" pitchFamily="18" charset="0"/>
              </a:rPr>
              <a:t>ЯЖІТЬ РІВНЯННЯ</a:t>
            </a:r>
            <a:r>
              <a:rPr lang="ru-RU" sz="2800" b="1" i="1" dirty="0" smtClean="0">
                <a:latin typeface="Georgia" pitchFamily="18" charset="0"/>
              </a:rPr>
              <a:t>:  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1765300" y="1268413"/>
            <a:ext cx="7207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4х</a:t>
            </a: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2628900" y="1341438"/>
            <a:ext cx="936625" cy="430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- 8</a:t>
            </a: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3708400" y="1341438"/>
            <a:ext cx="9366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6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4789488" y="1341438"/>
            <a:ext cx="122237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- 3х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835150" y="2060575"/>
            <a:ext cx="3960813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400" b="1" i="1" dirty="0" smtClean="0">
                <a:latin typeface="Georgia" pitchFamily="18" charset="0"/>
              </a:rPr>
              <a:t>Розв'язання</a:t>
            </a:r>
            <a:r>
              <a:rPr lang="ru-RU" sz="2400" b="1" i="1" dirty="0" smtClean="0">
                <a:latin typeface="Georgia" pitchFamily="18" charset="0"/>
              </a:rPr>
              <a:t>: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1836738" y="3355975"/>
            <a:ext cx="7207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4х</a:t>
            </a: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2700338" y="3429000"/>
            <a:ext cx="936625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- 8</a:t>
            </a:r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3995738" y="3429000"/>
            <a:ext cx="93662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 6</a:t>
            </a:r>
          </a:p>
        </p:txBody>
      </p:sp>
      <p:sp>
        <p:nvSpPr>
          <p:cNvPr id="14" name="WordArt 14"/>
          <p:cNvSpPr>
            <a:spLocks noChangeArrowheads="1" noChangeShapeType="1" noTextEdit="1"/>
          </p:cNvSpPr>
          <p:nvPr/>
        </p:nvSpPr>
        <p:spPr bwMode="auto">
          <a:xfrm>
            <a:off x="5148263" y="3429000"/>
            <a:ext cx="12223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- 3х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2627313" y="3500438"/>
            <a:ext cx="360362" cy="4095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+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148263" y="3500438"/>
            <a:ext cx="360362" cy="4095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/>
              <a:t>+</a:t>
            </a:r>
          </a:p>
        </p:txBody>
      </p:sp>
      <p:sp>
        <p:nvSpPr>
          <p:cNvPr id="17" name="WordArt 17"/>
          <p:cNvSpPr>
            <a:spLocks noChangeArrowheads="1" noChangeShapeType="1" noTextEdit="1"/>
          </p:cNvSpPr>
          <p:nvPr/>
        </p:nvSpPr>
        <p:spPr bwMode="auto">
          <a:xfrm>
            <a:off x="3203575" y="4149725"/>
            <a:ext cx="208915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7х = 14</a:t>
            </a:r>
          </a:p>
        </p:txBody>
      </p:sp>
      <p:sp>
        <p:nvSpPr>
          <p:cNvPr id="18" name="WordArt 18"/>
          <p:cNvSpPr>
            <a:spLocks noChangeArrowheads="1" noChangeShapeType="1" noTextEdit="1"/>
          </p:cNvSpPr>
          <p:nvPr/>
        </p:nvSpPr>
        <p:spPr bwMode="auto">
          <a:xfrm>
            <a:off x="3348038" y="5013325"/>
            <a:ext cx="17272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2</a:t>
            </a:r>
          </a:p>
        </p:txBody>
      </p:sp>
      <p:pic>
        <p:nvPicPr>
          <p:cNvPr id="19" name="Picture 19" descr="CRCTR0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8850" y="4221163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C 0.00451 -0.01481 0.00937 -0.0669 0.02708 -0.08912 C 0.04479 -0.11134 0.08576 -0.12685 0.1066 -0.13333 C 0.12743 -0.13981 0.13524 -0.13472 0.15208 -0.12778 C 0.16892 -0.12083 0.18663 -0.11366 0.20746 -0.09097 C 0.2283 -0.06829 0.26545 -0.00856 0.27708 0.00903 C 0.28871 0.02662 0.27708 0.01319 0.27708 0.01435 " pathEditMode="relative" rAng="0" ptsTypes="aaaaaaa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57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C 0.00434 0.01922 0.00868 0.03866 0.00122 0.05949 C -0.00625 0.08033 -0.02309 0.11135 -0.04479 0.12454 C -0.06649 0.13774 -0.10364 0.14121 -0.12899 0.13843 C -0.15434 0.13565 -0.17274 0.13102 -0.19705 0.10718 C -0.22135 0.08334 -0.25851 0.01829 -0.27465 -0.00509 " pathEditMode="relative" rAng="0" ptsTypes="aaaaaa"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15" grpId="0" animBg="1"/>
      <p:bldP spid="16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040_uchitsya_nado_veselo.mp3">
            <a:hlinkClick r:id="" action="ppaction://media"/>
          </p:cNvPr>
          <p:cNvPicPr>
            <a:picLocks noGrp="1" noRot="1" noChangeAspect="1"/>
          </p:cNvPicPr>
          <p:nvPr>
            <p:ph sz="quarter" idx="1"/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858016" y="357166"/>
            <a:ext cx="304800" cy="304800"/>
          </a:xfrm>
          <a:prstGeom prst="rect">
            <a:avLst/>
          </a:prstGeom>
        </p:spPr>
      </p:pic>
      <p:pic>
        <p:nvPicPr>
          <p:cNvPr id="6" name="Рисунок 5" descr="pervclass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2132" y="214290"/>
            <a:ext cx="3200400" cy="33337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643050"/>
            <a:ext cx="578647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chemeClr val="accent1"/>
                </a:solidFill>
              </a:rPr>
              <a:t>«</a:t>
            </a:r>
            <a:r>
              <a:rPr lang="uk-UA" sz="4400" dirty="0">
                <a:solidFill>
                  <a:schemeClr val="accent1"/>
                </a:solidFill>
              </a:rPr>
              <a:t>Вчитися можна тільки</a:t>
            </a:r>
            <a:r>
              <a:rPr lang="ru-RU" sz="4400" dirty="0">
                <a:solidFill>
                  <a:schemeClr val="accent1"/>
                </a:solidFill>
              </a:rPr>
              <a:t> весело... </a:t>
            </a:r>
            <a:r>
              <a:rPr lang="uk-UA" sz="4400" dirty="0">
                <a:solidFill>
                  <a:schemeClr val="accent1"/>
                </a:solidFill>
              </a:rPr>
              <a:t>Щоб перетравлювати знання</a:t>
            </a:r>
            <a:r>
              <a:rPr lang="ru-RU" sz="4400" dirty="0">
                <a:solidFill>
                  <a:schemeClr val="accent1"/>
                </a:solidFill>
              </a:rPr>
              <a:t>,</a:t>
            </a:r>
          </a:p>
          <a:p>
            <a:r>
              <a:rPr lang="uk-UA" sz="4400" dirty="0">
                <a:solidFill>
                  <a:schemeClr val="accent1"/>
                </a:solidFill>
              </a:rPr>
              <a:t>потрібно поглинати їх з апетитом</a:t>
            </a:r>
            <a:r>
              <a:rPr lang="ru-RU" sz="4400" dirty="0">
                <a:solidFill>
                  <a:schemeClr val="accent1"/>
                </a:solidFill>
              </a:rPr>
              <a:t>» </a:t>
            </a:r>
            <a:endParaRPr lang="ru-RU" sz="4400" dirty="0" smtClean="0">
              <a:solidFill>
                <a:schemeClr val="accent1"/>
              </a:solidFill>
            </a:endParaRPr>
          </a:p>
          <a:p>
            <a:r>
              <a:rPr lang="ru-RU" sz="2800" dirty="0" smtClean="0">
                <a:solidFill>
                  <a:schemeClr val="accent1"/>
                </a:solidFill>
              </a:rPr>
              <a:t>Анатоль </a:t>
            </a:r>
            <a:r>
              <a:rPr lang="ru-RU" sz="2800" dirty="0">
                <a:solidFill>
                  <a:schemeClr val="accent1"/>
                </a:solidFill>
              </a:rPr>
              <a:t>Франс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935037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339975" y="188913"/>
            <a:ext cx="6624638" cy="1511300"/>
          </a:xfrm>
          <a:prstGeom prst="wedgeRoundRectCallout">
            <a:avLst>
              <a:gd name="adj1" fmla="val -69769"/>
              <a:gd name="adj2" fmla="val -19222"/>
              <a:gd name="adj3" fmla="val 16667"/>
            </a:avLst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uk-UA" sz="2800" b="1" i="1" dirty="0" smtClean="0">
                <a:latin typeface="Georgia" pitchFamily="18" charset="0"/>
              </a:rPr>
              <a:t>Знайдіть і виправте помилки в розв'язанні рівняння</a:t>
            </a:r>
            <a:r>
              <a:rPr lang="ru-RU" sz="2800" b="1" i="1" dirty="0" smtClean="0">
                <a:latin typeface="Georgia" pitchFamily="18" charset="0"/>
              </a:rPr>
              <a:t>:  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714348" y="1857364"/>
            <a:ext cx="4608512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- 8 = 4 - 8х</a:t>
            </a: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611188" y="3068638"/>
            <a:ext cx="4608512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- 8х = 4 + 8</a:t>
            </a: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539750" y="3933825"/>
            <a:ext cx="2808288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- 3х = 12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827088" y="4797425"/>
            <a:ext cx="3889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 err="1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12 ( - 3)</a:t>
            </a:r>
          </a:p>
        </p:txBody>
      </p: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827088" y="5876925"/>
            <a:ext cx="1152525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</a:t>
            </a:r>
          </a:p>
        </p:txBody>
      </p:sp>
      <p:pic>
        <p:nvPicPr>
          <p:cNvPr id="11" name="Picture 11" descr="CRCTR0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4941888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reeform 12"/>
          <p:cNvSpPr>
            <a:spLocks/>
          </p:cNvSpPr>
          <p:nvPr/>
        </p:nvSpPr>
        <p:spPr bwMode="auto">
          <a:xfrm>
            <a:off x="1403350" y="3068638"/>
            <a:ext cx="617538" cy="625475"/>
          </a:xfrm>
          <a:custGeom>
            <a:avLst/>
            <a:gdLst/>
            <a:ahLst/>
            <a:cxnLst>
              <a:cxn ang="0">
                <a:pos x="0" y="394"/>
              </a:cxn>
              <a:cxn ang="0">
                <a:pos x="389" y="0"/>
              </a:cxn>
            </a:cxnLst>
            <a:rect l="0" t="0" r="r" b="b"/>
            <a:pathLst>
              <a:path w="389" h="394">
                <a:moveTo>
                  <a:pt x="0" y="394"/>
                </a:moveTo>
                <a:lnTo>
                  <a:pt x="389" y="0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476375" y="3141663"/>
            <a:ext cx="431800" cy="48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dirty="0"/>
              <a:t>+</a:t>
            </a:r>
          </a:p>
        </p:txBody>
      </p:sp>
      <p:sp>
        <p:nvSpPr>
          <p:cNvPr id="14" name="WordArt 14"/>
          <p:cNvSpPr>
            <a:spLocks noChangeArrowheads="1" noChangeShapeType="1" noTextEdit="1"/>
          </p:cNvSpPr>
          <p:nvPr/>
        </p:nvSpPr>
        <p:spPr bwMode="auto">
          <a:xfrm>
            <a:off x="468313" y="3933825"/>
            <a:ext cx="2808287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 13х = 12</a:t>
            </a:r>
          </a:p>
        </p:txBody>
      </p:sp>
      <p:sp>
        <p:nvSpPr>
          <p:cNvPr id="15" name="WordArt 17"/>
          <p:cNvSpPr>
            <a:spLocks noChangeArrowheads="1" noChangeShapeType="1" noTextEdit="1"/>
          </p:cNvSpPr>
          <p:nvPr/>
        </p:nvSpPr>
        <p:spPr bwMode="auto">
          <a:xfrm>
            <a:off x="2411413" y="5300663"/>
            <a:ext cx="620712" cy="6016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6" name="WordArt 18"/>
          <p:cNvSpPr>
            <a:spLocks noChangeArrowheads="1" noChangeShapeType="1" noTextEdit="1"/>
          </p:cNvSpPr>
          <p:nvPr/>
        </p:nvSpPr>
        <p:spPr bwMode="auto">
          <a:xfrm>
            <a:off x="2241550" y="6092825"/>
            <a:ext cx="6477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17" name="WordArt 19"/>
          <p:cNvSpPr>
            <a:spLocks noChangeArrowheads="1" noChangeShapeType="1" noTextEdit="1"/>
          </p:cNvSpPr>
          <p:nvPr/>
        </p:nvSpPr>
        <p:spPr bwMode="auto">
          <a:xfrm>
            <a:off x="2312988" y="5948363"/>
            <a:ext cx="647700" cy="103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57224" y="2357430"/>
            <a:ext cx="37625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Розв'язання:</a:t>
            </a:r>
            <a:endParaRPr lang="ru-RU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CRCTR0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5825" y="188913"/>
            <a:ext cx="1673225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684213" y="333375"/>
            <a:ext cx="6157912" cy="719138"/>
          </a:xfrm>
          <a:prstGeom prst="wedgeRoundRectCallout">
            <a:avLst>
              <a:gd name="adj1" fmla="val 57500"/>
              <a:gd name="adj2" fmla="val 26602"/>
              <a:gd name="adj3" fmla="val 16667"/>
            </a:avLst>
          </a:prstGeom>
          <a:solidFill>
            <a:srgbClr val="FFFF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Р</a:t>
            </a:r>
            <a:r>
              <a:rPr lang="uk-UA" sz="2800" b="1" i="1" dirty="0" err="1" smtClean="0">
                <a:latin typeface="Georgia" pitchFamily="18" charset="0"/>
              </a:rPr>
              <a:t>озвяжіть</a:t>
            </a:r>
            <a:r>
              <a:rPr lang="uk-UA" sz="2800" b="1" i="1" dirty="0" smtClean="0">
                <a:latin typeface="Georgia" pitchFamily="18" charset="0"/>
              </a:rPr>
              <a:t> рівняння</a:t>
            </a:r>
            <a:r>
              <a:rPr lang="ru-RU" sz="2800" b="1" i="1" dirty="0" smtClean="0">
                <a:latin typeface="Georgia" pitchFamily="18" charset="0"/>
              </a:rPr>
              <a:t>: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468313" y="2060575"/>
            <a:ext cx="460851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3(х - 5) = 2(х + 4)</a:t>
            </a:r>
          </a:p>
        </p:txBody>
      </p:sp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5651500" y="1916113"/>
            <a:ext cx="1727200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23</a:t>
            </a:r>
          </a:p>
        </p:txBody>
      </p:sp>
      <p:sp>
        <p:nvSpPr>
          <p:cNvPr id="8" name="WordArt 8"/>
          <p:cNvSpPr>
            <a:spLocks noChangeArrowheads="1" noChangeShapeType="1" noTextEdit="1"/>
          </p:cNvSpPr>
          <p:nvPr/>
        </p:nvSpPr>
        <p:spPr bwMode="auto">
          <a:xfrm>
            <a:off x="395288" y="3284538"/>
            <a:ext cx="62642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8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3(5 - х) + 13 = 4(3х - 8)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>
            <a:off x="7092950" y="3141663"/>
            <a:ext cx="13684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4</a:t>
            </a:r>
          </a:p>
        </p:txBody>
      </p:sp>
      <p:sp>
        <p:nvSpPr>
          <p:cNvPr id="10" name="WordArt 10"/>
          <p:cNvSpPr>
            <a:spLocks noChangeArrowheads="1" noChangeShapeType="1" noTextEdit="1"/>
          </p:cNvSpPr>
          <p:nvPr/>
        </p:nvSpPr>
        <p:spPr bwMode="auto">
          <a:xfrm>
            <a:off x="468313" y="4437063"/>
            <a:ext cx="8351837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4(2х + 3) - 5(5 - 4х) = (2 - 3х)(-9)</a:t>
            </a:r>
          </a:p>
        </p:txBody>
      </p:sp>
      <p:sp>
        <p:nvSpPr>
          <p:cNvPr id="11" name="WordArt 11"/>
          <p:cNvSpPr>
            <a:spLocks noChangeArrowheads="1" noChangeShapeType="1" noTextEdit="1"/>
          </p:cNvSpPr>
          <p:nvPr/>
        </p:nvSpPr>
        <p:spPr bwMode="auto">
          <a:xfrm>
            <a:off x="6948488" y="5516563"/>
            <a:ext cx="1512887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-5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357298"/>
            <a:ext cx="8429652" cy="3625226"/>
          </a:xfrm>
        </p:spPr>
        <p:txBody>
          <a:bodyPr>
            <a:normAutofit/>
          </a:bodyPr>
          <a:lstStyle/>
          <a:p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1142984"/>
            <a:ext cx="7358082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8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Підведемо</a:t>
            </a:r>
          </a:p>
          <a:p>
            <a:pPr algn="ctr"/>
            <a:r>
              <a:rPr lang="uk-UA" sz="8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підсумки</a:t>
            </a:r>
            <a:endParaRPr lang="ru-RU" sz="8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6" name="040_uchitsya_nado_vesel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lum bright="-28000" contrast="-100000"/>
          </a:blip>
          <a:stretch>
            <a:fillRect/>
          </a:stretch>
        </p:blipFill>
        <p:spPr>
          <a:xfrm>
            <a:off x="8429652" y="428604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00"/>
                            </p:stCondLst>
                            <p:childTnLst>
                              <p:par>
                                <p:cTn id="1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5" showWhenStopped="0">
                <p:cTn id="2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rgbClr val="FF0000"/>
                </a:solidFill>
              </a:rPr>
              <a:t>Рефлексія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72518" cy="487375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Чи вдалося вам заповнити                              прогалини в знаннях?</a:t>
            </a:r>
          </a:p>
          <a:p>
            <a:r>
              <a:rPr lang="uk-UA" sz="3200" dirty="0" smtClean="0"/>
              <a:t>Чи продуктивною була                                                 ваша робота на уроці?</a:t>
            </a:r>
          </a:p>
          <a:p>
            <a:r>
              <a:rPr lang="uk-UA" sz="3200" dirty="0" smtClean="0"/>
              <a:t>Що нового дізналися?</a:t>
            </a:r>
            <a:endParaRPr lang="ru-RU" sz="3200" dirty="0"/>
          </a:p>
        </p:txBody>
      </p:sp>
      <p:pic>
        <p:nvPicPr>
          <p:cNvPr id="4" name="Рисунок 3" descr="1191268972_c4107.jpg"/>
          <p:cNvPicPr>
            <a:picLocks noChangeAspect="1"/>
          </p:cNvPicPr>
          <p:nvPr/>
        </p:nvPicPr>
        <p:blipFill>
          <a:blip r:embed="rId2"/>
          <a:srcRect b="6451"/>
          <a:stretch>
            <a:fillRect/>
          </a:stretch>
        </p:blipFill>
        <p:spPr>
          <a:xfrm>
            <a:off x="5357818" y="2214554"/>
            <a:ext cx="3500430" cy="4143404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Домашнє завдання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7467600" cy="4873752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Вивчити конспект.</a:t>
            </a:r>
          </a:p>
          <a:p>
            <a:r>
              <a:rPr lang="uk-UA" sz="3600" b="1" i="1" dirty="0" smtClean="0"/>
              <a:t>Обов'язковий рівень</a:t>
            </a:r>
            <a:r>
              <a:rPr lang="uk-UA" sz="3600" dirty="0" smtClean="0"/>
              <a:t>: розв'язати №93.</a:t>
            </a:r>
          </a:p>
          <a:p>
            <a:r>
              <a:rPr lang="uk-UA" sz="3600" b="1" i="1" dirty="0" smtClean="0"/>
              <a:t>Високий рівень</a:t>
            </a:r>
            <a:r>
              <a:rPr lang="uk-UA" sz="3600" dirty="0" smtClean="0"/>
              <a:t>:при яких значеннях </a:t>
            </a:r>
            <a:r>
              <a:rPr lang="en-US" sz="3600" dirty="0" smtClean="0"/>
              <a:t>a </a:t>
            </a:r>
            <a:r>
              <a:rPr lang="uk-UA" sz="3600" dirty="0" smtClean="0"/>
              <a:t>і </a:t>
            </a:r>
            <a:r>
              <a:rPr lang="en-US" sz="3600" dirty="0" smtClean="0"/>
              <a:t>b</a:t>
            </a:r>
            <a:r>
              <a:rPr lang="uk-UA" sz="3600" dirty="0" smtClean="0"/>
              <a:t> рівняння </a:t>
            </a:r>
            <a:r>
              <a:rPr lang="ru-RU" sz="3600" i="1" dirty="0" smtClean="0"/>
              <a:t>(</a:t>
            </a:r>
            <a:r>
              <a:rPr lang="en-US" sz="3600" i="1" dirty="0" err="1" smtClean="0"/>
              <a:t>a+b</a:t>
            </a:r>
            <a:r>
              <a:rPr lang="en-US" sz="3600" i="1" dirty="0" smtClean="0"/>
              <a:t>)x+(a-b)x-2ax=</a:t>
            </a:r>
            <a:r>
              <a:rPr lang="en-US" sz="3600" i="1" dirty="0" err="1" smtClean="0"/>
              <a:t>ab</a:t>
            </a:r>
            <a:r>
              <a:rPr lang="en-US" sz="3600" i="1" dirty="0" smtClean="0"/>
              <a:t> </a:t>
            </a:r>
            <a:r>
              <a:rPr lang="uk-UA" sz="3600" dirty="0" smtClean="0"/>
              <a:t>не має жодного розв'язку.</a:t>
            </a:r>
            <a:endParaRPr lang="ru-RU" sz="3600" i="1" dirty="0"/>
          </a:p>
        </p:txBody>
      </p:sp>
      <p:pic>
        <p:nvPicPr>
          <p:cNvPr id="4" name="Рисунок 3" descr="Рисунок2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92" y="1142984"/>
            <a:ext cx="1530342" cy="2647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ок1.wm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58016" y="4286256"/>
            <a:ext cx="1695450" cy="1724025"/>
          </a:xfrm>
        </p:spPr>
      </p:pic>
      <p:pic>
        <p:nvPicPr>
          <p:cNvPr id="6" name="Рисунок 5" descr="reading-teacher-col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14290"/>
            <a:ext cx="3152775" cy="41148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rot="20321563">
            <a:off x="1105350" y="3354304"/>
            <a:ext cx="735489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9600" b="1" i="1" cap="none" spc="0" dirty="0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Дякую за урок!</a:t>
            </a:r>
            <a:endParaRPr lang="uk-UA" sz="9600" b="1" i="1" cap="none" spc="0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500306"/>
            <a:ext cx="88392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Історична довідка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252370_001_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5030">
            <a:off x="6122867" y="4625616"/>
            <a:ext cx="1928826" cy="20532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4000" b="1" i="1" dirty="0">
              <a:solidFill>
                <a:schemeClr val="accent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928670"/>
            <a:ext cx="7467600" cy="487375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Взагалі алгебра виникла як наука про розв'язування рівнянь. Навіть сама назва </a:t>
            </a:r>
            <a:r>
              <a:rPr lang="uk-UA" sz="3200" dirty="0" err="1" smtClean="0"/>
              <a:t>“алгебра”</a:t>
            </a:r>
            <a:r>
              <a:rPr lang="uk-UA" sz="3200" dirty="0" smtClean="0"/>
              <a:t> утворилася від слова </a:t>
            </a:r>
            <a:r>
              <a:rPr lang="uk-UA" sz="3200" dirty="0" err="1" smtClean="0"/>
              <a:t>“аль-джебр”</a:t>
            </a:r>
            <a:r>
              <a:rPr lang="uk-UA" sz="3200" dirty="0" smtClean="0"/>
              <a:t> , яке відомий узбецький математик </a:t>
            </a:r>
            <a:r>
              <a:rPr lang="en-US" sz="3200" dirty="0" smtClean="0"/>
              <a:t>IX</a:t>
            </a:r>
            <a:r>
              <a:rPr lang="uk-UA" sz="3200" dirty="0" smtClean="0"/>
              <a:t> століття </a:t>
            </a:r>
            <a:r>
              <a:rPr lang="uk-UA" sz="3200" dirty="0" err="1" smtClean="0"/>
              <a:t>Мухаммед</a:t>
            </a:r>
            <a:r>
              <a:rPr lang="uk-UA" sz="3200" dirty="0" smtClean="0"/>
              <a:t> </a:t>
            </a:r>
            <a:r>
              <a:rPr lang="uk-UA" sz="3200" dirty="0" err="1" smtClean="0"/>
              <a:t>Аль-</a:t>
            </a:r>
            <a:r>
              <a:rPr lang="uk-UA" sz="3200" dirty="0" smtClean="0"/>
              <a:t> Хорезмі використовував у своїй книзі про розв'язування рівнянь.</a:t>
            </a: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egipet_furn_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07487">
            <a:off x="4877978" y="3657846"/>
            <a:ext cx="3143272" cy="2946818"/>
          </a:xfrm>
          <a:prstGeom prst="rect">
            <a:avLst/>
          </a:prstGeom>
        </p:spPr>
      </p:pic>
      <p:pic>
        <p:nvPicPr>
          <p:cNvPr id="4" name="Рисунок 3" descr="i1.jpeg"/>
          <p:cNvPicPr>
            <a:picLocks noChangeAspect="1"/>
          </p:cNvPicPr>
          <p:nvPr/>
        </p:nvPicPr>
        <p:blipFill>
          <a:blip r:embed="rId3">
            <a:lum bright="9000"/>
          </a:blip>
          <a:stretch>
            <a:fillRect/>
          </a:stretch>
        </p:blipFill>
        <p:spPr>
          <a:xfrm rot="20693753">
            <a:off x="551794" y="3458864"/>
            <a:ext cx="3857652" cy="25536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571480"/>
            <a:ext cx="7467600" cy="487375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Пам'ятки стародавньої культури Єгипту свідчать про те, що вже 4 тисячі років тому задачі розв'язували за допомогою рівнянь. Невідоме число називали </a:t>
            </a:r>
            <a:r>
              <a:rPr lang="uk-UA" sz="3200" dirty="0" err="1" smtClean="0"/>
              <a:t>“хау”</a:t>
            </a:r>
            <a:r>
              <a:rPr lang="uk-UA" sz="3200" dirty="0" smtClean="0"/>
              <a:t>(у перекладі – </a:t>
            </a:r>
            <a:r>
              <a:rPr lang="uk-UA" sz="3200" dirty="0" err="1" smtClean="0"/>
              <a:t>“купа”</a:t>
            </a:r>
            <a:r>
              <a:rPr lang="uk-UA" sz="3200" dirty="0" smtClean="0"/>
              <a:t>) і позначали спеціальним знаком.</a:t>
            </a:r>
            <a:endParaRPr lang="ru-RU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928802"/>
            <a:ext cx="7816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Загальні відомості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3143248"/>
            <a:ext cx="5734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про </a:t>
            </a:r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рівняння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.jpeg"/>
          <p:cNvPicPr>
            <a:picLocks noChangeAspect="1"/>
          </p:cNvPicPr>
          <p:nvPr/>
        </p:nvPicPr>
        <p:blipFill>
          <a:blip r:embed="rId2"/>
          <a:srcRect l="2274" t="3256" r="2272" b="2303"/>
          <a:stretch>
            <a:fillRect/>
          </a:stretch>
        </p:blipFill>
        <p:spPr>
          <a:xfrm>
            <a:off x="6072198" y="3929066"/>
            <a:ext cx="2728583" cy="26636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7467600" cy="487375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FF0000"/>
                </a:solidFill>
              </a:rPr>
              <a:t>Рівняння</a:t>
            </a:r>
            <a:r>
              <a:rPr lang="uk-UA" sz="3200" dirty="0" smtClean="0"/>
              <a:t> – це рівність, що містить змінну.</a:t>
            </a:r>
          </a:p>
          <a:p>
            <a:r>
              <a:rPr lang="uk-UA" sz="3200" dirty="0" smtClean="0"/>
              <a:t>Число, яке задовольняє рівняння, називається </a:t>
            </a:r>
            <a:r>
              <a:rPr lang="uk-UA" sz="3200" dirty="0" smtClean="0">
                <a:solidFill>
                  <a:srgbClr val="FF0000"/>
                </a:solidFill>
              </a:rPr>
              <a:t>коренем</a:t>
            </a:r>
            <a:r>
              <a:rPr lang="uk-UA" sz="3200" dirty="0" smtClean="0"/>
              <a:t> або </a:t>
            </a:r>
            <a:r>
              <a:rPr lang="uk-UA" sz="3200" dirty="0" smtClean="0">
                <a:solidFill>
                  <a:srgbClr val="FF0000"/>
                </a:solidFill>
              </a:rPr>
              <a:t>розв'язком</a:t>
            </a:r>
            <a:r>
              <a:rPr lang="uk-UA" sz="3200" dirty="0" smtClean="0"/>
              <a:t> рівняння.</a:t>
            </a:r>
          </a:p>
          <a:p>
            <a:r>
              <a:rPr lang="uk-UA" sz="3200" dirty="0" smtClean="0">
                <a:solidFill>
                  <a:srgbClr val="FF0000"/>
                </a:solidFill>
              </a:rPr>
              <a:t>Розв'язати рівняння </a:t>
            </a:r>
            <a:r>
              <a:rPr lang="uk-UA" sz="3200" dirty="0" smtClean="0"/>
              <a:t>– означає знайти всі його корені або показати, що їх немає.</a:t>
            </a:r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400" i="1" dirty="0" smtClean="0">
                <a:solidFill>
                  <a:schemeClr val="accent1"/>
                </a:solidFill>
              </a:rPr>
              <a:t>Рівносильні рівняння</a:t>
            </a:r>
            <a:endParaRPr lang="ru-RU" sz="4400" i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Два рівняння називаються </a:t>
            </a:r>
            <a:r>
              <a:rPr lang="uk-UA" sz="2800" dirty="0" smtClean="0">
                <a:solidFill>
                  <a:srgbClr val="FF0000"/>
                </a:solidFill>
              </a:rPr>
              <a:t>рівносильними,</a:t>
            </a:r>
            <a:r>
              <a:rPr lang="uk-UA" sz="2800" dirty="0" smtClean="0"/>
              <a:t> якщо кожний розв'язок одного є розв'язком другого і навпаки. Рівняння, які не мають коренів, також вважаються рівносильними.</a:t>
            </a:r>
          </a:p>
          <a:p>
            <a:r>
              <a:rPr lang="uk-UA" sz="2800" dirty="0" smtClean="0"/>
              <a:t>Наприклад, рівняння </a:t>
            </a:r>
            <a:r>
              <a:rPr lang="ru-RU" sz="2800" i="1" dirty="0" err="1" smtClean="0">
                <a:cs typeface="Arial" charset="0"/>
              </a:rPr>
              <a:t>х</a:t>
            </a:r>
            <a:r>
              <a:rPr lang="ru-RU" sz="2800" i="1" dirty="0" smtClean="0">
                <a:cs typeface="Arial" charset="0"/>
              </a:rPr>
              <a:t> + 2 = 5</a:t>
            </a:r>
            <a:r>
              <a:rPr lang="ru-RU" sz="2800" dirty="0" smtClean="0">
                <a:cs typeface="Arial" charset="0"/>
              </a:rPr>
              <a:t> та            </a:t>
            </a:r>
            <a:r>
              <a:rPr lang="ru-RU" sz="2800" i="1" dirty="0" err="1" smtClean="0">
                <a:cs typeface="Arial" charset="0"/>
              </a:rPr>
              <a:t>х</a:t>
            </a:r>
            <a:r>
              <a:rPr lang="ru-RU" sz="2800" i="1" dirty="0" smtClean="0">
                <a:cs typeface="Arial" charset="0"/>
              </a:rPr>
              <a:t> + 5 = 8</a:t>
            </a:r>
            <a:r>
              <a:rPr lang="ru-RU" sz="2800" dirty="0" smtClean="0">
                <a:cs typeface="Arial" charset="0"/>
              </a:rPr>
              <a:t> </a:t>
            </a:r>
            <a:r>
              <a:rPr lang="uk-UA" sz="2800" dirty="0" smtClean="0">
                <a:cs typeface="Arial" charset="0"/>
              </a:rPr>
              <a:t>рівносильні</a:t>
            </a:r>
            <a:r>
              <a:rPr lang="ru-RU" sz="2800" dirty="0" smtClean="0">
                <a:cs typeface="Arial" charset="0"/>
              </a:rPr>
              <a:t>, тому </a:t>
            </a:r>
            <a:r>
              <a:rPr lang="uk-UA" sz="2800" dirty="0" smtClean="0">
                <a:cs typeface="Arial" charset="0"/>
              </a:rPr>
              <a:t>що мають </a:t>
            </a:r>
            <a:r>
              <a:rPr lang="uk-UA" sz="2800" dirty="0" smtClean="0">
                <a:solidFill>
                  <a:srgbClr val="FF0000"/>
                </a:solidFill>
                <a:cs typeface="Arial" charset="0"/>
              </a:rPr>
              <a:t>однаковий корінь </a:t>
            </a:r>
            <a:r>
              <a:rPr lang="ru-RU" sz="2800" i="1" dirty="0" smtClean="0">
                <a:cs typeface="Arial" charset="0"/>
              </a:rPr>
              <a:t>х=</a:t>
            </a:r>
            <a:r>
              <a:rPr lang="ru-RU" sz="2800" dirty="0" smtClean="0">
                <a:cs typeface="Arial" charset="0"/>
              </a:rPr>
              <a:t>3, а </a:t>
            </a:r>
            <a:r>
              <a:rPr lang="uk-UA" sz="2800" dirty="0" smtClean="0">
                <a:cs typeface="Arial" charset="0"/>
              </a:rPr>
              <a:t>рівняння</a:t>
            </a:r>
            <a:r>
              <a:rPr lang="ru-RU" sz="2800" dirty="0" smtClean="0">
                <a:cs typeface="Arial" charset="0"/>
              </a:rPr>
              <a:t>           </a:t>
            </a:r>
            <a:r>
              <a:rPr lang="en-US" sz="2800" i="1" dirty="0" smtClean="0">
                <a:cs typeface="Arial" charset="0"/>
              </a:rPr>
              <a:t>x</a:t>
            </a:r>
            <a:r>
              <a:rPr lang="en-US" sz="2800" i="1" baseline="30000" dirty="0" smtClean="0">
                <a:cs typeface="Arial" charset="0"/>
              </a:rPr>
              <a:t>2</a:t>
            </a:r>
            <a:r>
              <a:rPr lang="ru-RU" sz="2800" i="1" dirty="0" smtClean="0">
                <a:cs typeface="Arial" charset="0"/>
              </a:rPr>
              <a:t> </a:t>
            </a:r>
            <a:r>
              <a:rPr lang="en-US" sz="2800" i="1" dirty="0" smtClean="0">
                <a:cs typeface="Arial" charset="0"/>
              </a:rPr>
              <a:t>+ 5 = 0</a:t>
            </a:r>
            <a:r>
              <a:rPr lang="en-US" sz="2800" dirty="0" smtClean="0">
                <a:cs typeface="Arial" charset="0"/>
              </a:rPr>
              <a:t> </a:t>
            </a:r>
            <a:r>
              <a:rPr lang="ru-RU" sz="2800" dirty="0" smtClean="0">
                <a:cs typeface="Arial" charset="0"/>
              </a:rPr>
              <a:t>та </a:t>
            </a:r>
            <a:r>
              <a:rPr lang="en-US" sz="2800" dirty="0" smtClean="0">
                <a:cs typeface="Arial" charset="0"/>
              </a:rPr>
              <a:t>3</a:t>
            </a:r>
            <a:r>
              <a:rPr lang="en-US" sz="2800" i="1" dirty="0" smtClean="0">
                <a:cs typeface="Arial" charset="0"/>
              </a:rPr>
              <a:t>x</a:t>
            </a:r>
            <a:r>
              <a:rPr lang="en-US" sz="2800" i="1" baseline="30000" dirty="0" smtClean="0">
                <a:cs typeface="Arial" charset="0"/>
              </a:rPr>
              <a:t>2</a:t>
            </a:r>
            <a:r>
              <a:rPr lang="ru-RU" sz="2800" i="1" dirty="0" smtClean="0">
                <a:cs typeface="Arial" charset="0"/>
              </a:rPr>
              <a:t> </a:t>
            </a:r>
            <a:r>
              <a:rPr lang="en-US" sz="2800" i="1" dirty="0" smtClean="0">
                <a:cs typeface="Arial" charset="0"/>
              </a:rPr>
              <a:t>+ 1 = 0</a:t>
            </a:r>
            <a:r>
              <a:rPr lang="ru-RU" sz="2800" dirty="0" smtClean="0">
                <a:cs typeface="Arial" charset="0"/>
              </a:rPr>
              <a:t> </a:t>
            </a:r>
            <a:r>
              <a:rPr lang="uk-UA" sz="2800" dirty="0" smtClean="0">
                <a:cs typeface="Arial" charset="0"/>
              </a:rPr>
              <a:t>рівносильні</a:t>
            </a:r>
            <a:r>
              <a:rPr lang="ru-RU" sz="2800" dirty="0" smtClean="0">
                <a:cs typeface="Arial" charset="0"/>
              </a:rPr>
              <a:t>, так як </a:t>
            </a:r>
            <a:r>
              <a:rPr lang="ru-RU" sz="2800" dirty="0" smtClean="0">
                <a:solidFill>
                  <a:srgbClr val="FF0000"/>
                </a:solidFill>
                <a:cs typeface="Arial" charset="0"/>
              </a:rPr>
              <a:t>не </a:t>
            </a:r>
            <a:r>
              <a:rPr lang="uk-UA" sz="2800" dirty="0" smtClean="0">
                <a:solidFill>
                  <a:srgbClr val="FF0000"/>
                </a:solidFill>
                <a:cs typeface="Arial" charset="0"/>
              </a:rPr>
              <a:t>мають</a:t>
            </a:r>
            <a:r>
              <a:rPr lang="ru-RU" sz="28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uk-UA" sz="2800" dirty="0" smtClean="0">
                <a:solidFill>
                  <a:srgbClr val="FF0000"/>
                </a:solidFill>
                <a:cs typeface="Arial" charset="0"/>
              </a:rPr>
              <a:t>коренів</a:t>
            </a:r>
            <a:r>
              <a:rPr lang="uk-UA" sz="2800" dirty="0" smtClean="0">
                <a:cs typeface="Arial" charset="0"/>
              </a:rPr>
              <a:t>.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2000240"/>
            <a:ext cx="743023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Лінійні рівняння </a:t>
            </a:r>
          </a:p>
          <a:p>
            <a:pPr algn="ctr"/>
            <a:r>
              <a:rPr lang="uk-UA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 однією змінною</a:t>
            </a:r>
            <a:endParaRPr lang="uk-UA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85984" y="2214554"/>
            <a:ext cx="6172200" cy="205359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385</TotalTime>
  <Words>721</Words>
  <Application>Microsoft Office PowerPoint</Application>
  <PresentationFormat>Экран (4:3)</PresentationFormat>
  <Paragraphs>141</Paragraphs>
  <Slides>25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Эркер</vt:lpstr>
      <vt:lpstr>Слайд 1</vt:lpstr>
      <vt:lpstr>Слайд 2</vt:lpstr>
      <vt:lpstr>Слайд 3</vt:lpstr>
      <vt:lpstr>Слайд 4</vt:lpstr>
      <vt:lpstr> </vt:lpstr>
      <vt:lpstr>Слайд 6</vt:lpstr>
      <vt:lpstr>Слайд 7</vt:lpstr>
      <vt:lpstr>Рівносильні рівняння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Рефлексія</vt:lpstr>
      <vt:lpstr>Домашнє завдання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Yulya</dc:creator>
  <cp:lastModifiedBy>Yulya</cp:lastModifiedBy>
  <cp:revision>48</cp:revision>
  <dcterms:created xsi:type="dcterms:W3CDTF">2009-11-06T16:59:32Z</dcterms:created>
  <dcterms:modified xsi:type="dcterms:W3CDTF">2009-11-10T10:41:02Z</dcterms:modified>
</cp:coreProperties>
</file>