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21"/>
  </p:notesMasterIdLst>
  <p:handoutMasterIdLst>
    <p:handoutMasterId r:id="rId22"/>
  </p:handoutMasterIdLst>
  <p:sldIdLst>
    <p:sldId id="277" r:id="rId3"/>
    <p:sldId id="256" r:id="rId4"/>
    <p:sldId id="258" r:id="rId5"/>
    <p:sldId id="259" r:id="rId6"/>
    <p:sldId id="265" r:id="rId7"/>
    <p:sldId id="261" r:id="rId8"/>
    <p:sldId id="262" r:id="rId9"/>
    <p:sldId id="263" r:id="rId10"/>
    <p:sldId id="260" r:id="rId11"/>
    <p:sldId id="266" r:id="rId12"/>
    <p:sldId id="267" r:id="rId13"/>
    <p:sldId id="269" r:id="rId14"/>
    <p:sldId id="268" r:id="rId15"/>
    <p:sldId id="270" r:id="rId16"/>
    <p:sldId id="273" r:id="rId17"/>
    <p:sldId id="278" r:id="rId18"/>
    <p:sldId id="275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28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8547BA-C2F7-4F9C-B66D-CC8CDE61F316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9A4FF-03E1-4D0E-9012-F5D133F20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87256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16A53-E195-4C1D-8954-65A38B44A12B}" type="datetimeFigureOut">
              <a:rPr lang="ru-RU" smtClean="0"/>
              <a:t>04.12.2016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9E232-EF4A-44F3-80E2-4EF78B6CD3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9800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E232-EF4A-44F3-80E2-4EF78B6CD380}" type="slidenum">
              <a:rPr lang="ru-RU" smtClean="0"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198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E232-EF4A-44F3-80E2-4EF78B6CD380}" type="slidenum">
              <a:rPr lang="ru-RU" smtClean="0"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04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9E232-EF4A-44F3-80E2-4EF78B6CD380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158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6313B-F360-4C58-A547-204857F8ADCA}" type="datetime1">
              <a:rPr lang="ru-RU" smtClean="0"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Юлина С.Л.</a:t>
            </a: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73A3-3586-40CC-AE4D-CCAB7E5E6AFD}" type="datetime1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4E50-5A6F-414D-819F-F7D222EDBDEB}" type="datetime1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30723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24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25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4416 w 1000"/>
                <a:gd name="T3" fmla="*/ 0 h 1000"/>
                <a:gd name="T4" fmla="*/ 4917 w 1000"/>
                <a:gd name="T5" fmla="*/ 500 h 1000"/>
                <a:gd name="T6" fmla="*/ 4417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30726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307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4480605E-268F-431B-AEF1-87CD88011DFC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0730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30731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fld id="{19D829AC-333E-4E6D-B20A-EB5DA7579B3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BAF399-D71C-422E-AEFE-C4F4921E8886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BF3B1-ACD2-4E96-BD6D-6A56D8A3F01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140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13637C-33D3-4111-9627-799E7374A0BA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AE466-EB0B-433D-9EB0-2BA0A6C2E5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8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521B8-C1EC-43C7-AED4-33E6632B7B07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871CBF-8C48-4527-A220-F40D79E3E0F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47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D2A073-0FE0-4756-AAAF-F5D31013BACD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3519F-FAD1-4261-8367-F4F141D8AC9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6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81C6D4-BEA0-454F-92B0-439E2732E673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9A66D-868A-44B4-9985-692B6DDDD3D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24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3BE61E-D701-42BE-B305-3415BBAA6AAC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B07D-85AB-4A0F-AC45-DD966C7ED0E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20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AF6967-1A2F-46D8-8058-D54902E16839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7CEB15-9DAA-4447-B3B7-75EFC881441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440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8307A-8F78-4E52-8262-DD078515CD8D}" type="datetime1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76A83A-41F0-4DEC-89E8-7C1F13FDDD9F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2958B-7890-4888-B394-C896EEBA34A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6252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135D4-DCCA-43E1-AD38-58EA711022E8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01F96-6C27-4C95-BB00-B4670A905B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5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6C84F6-50D9-4062-B48B-2206EF466CD7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79140-46B4-48F7-833B-C9CFE392732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14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94EAEE4-3C3E-4102-80FD-AE9FB37829C9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40BBB58-98EE-4859-B443-B505CD7AD01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74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1291-6635-4B3F-9970-4ED8068292C2}" type="datetime1">
              <a:rPr lang="ru-RU" smtClean="0"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74AE1-DDEF-43F5-8EA9-E7DA6B4EB1E0}" type="datetime1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0345-EEA7-4E1B-B8DD-72A763F81B1A}" type="datetime1">
              <a:rPr lang="ru-RU" smtClean="0"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083BA-8482-424B-B24D-C5EFD04DEBBB}" type="datetime1">
              <a:rPr lang="ru-RU" smtClean="0"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56416-B5D6-4CA8-AFEA-E771AE11A469}" type="datetime1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C9D0D-3A2E-4F25-A666-F094FECBEFA1}" type="datetime1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546C-9A6D-40E2-9BD1-A94ECB94A554}" type="datetime1">
              <a:rPr lang="ru-RU" smtClean="0"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289685-1FB2-4DFA-8BCE-76C656C10090}" type="datetime1">
              <a:rPr lang="ru-RU" smtClean="0"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Юлина С.Л.</a:t>
            </a: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D2177A9-0DF2-4223-85CD-6D11115C55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296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6499 w 1000"/>
                <a:gd name="T3" fmla="*/ 0 h 1000"/>
                <a:gd name="T4" fmla="*/ 7000 w 1000"/>
                <a:gd name="T5" fmla="*/ 500 h 1000"/>
                <a:gd name="T6" fmla="*/ 6500 w 1000"/>
                <a:gd name="T7" fmla="*/ 1000 h 1000"/>
                <a:gd name="T8" fmla="*/ 0 w 1000"/>
                <a:gd name="T9" fmla="*/ 1000 h 1000"/>
                <a:gd name="T10" fmla="*/ 0 w 1000"/>
                <a:gd name="T11" fmla="*/ 0 h 1000"/>
                <a:gd name="T12" fmla="*/ G4 w 1000"/>
                <a:gd name="T13" fmla="*/ G1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97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439C93-BDF4-4190-B9DB-91901AE348B9}" type="datetime1">
              <a:rPr lang="ru-RU" smtClean="0">
                <a:solidFill>
                  <a:srgbClr val="000000"/>
                </a:solidFill>
              </a:rPr>
              <a:t>04.12.2016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  <p:sp>
        <p:nvSpPr>
          <p:cNvPr id="297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5E9C52-5887-4308-AE6B-CEC11897214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1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1077;&#1075;&#1080;&#1087;&#1077;&#1090;&#1089;&#1082;&#1080;&#1081;%20&#1090;&#1088;&#1077;&#1091;&#1075;&#1086;&#1083;&#1100;&#1085;&#1080;&#1082;.gsp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&#1044;&#1086;&#1082;&#1072;&#1079;&#1072;&#1090;&#1077;&#1083;&#1100;&#1089;&#1090;&#1074;&#1086;%20&#1090;&#1077;&#1086;&#1088;&#1077;&#1084;&#1099;%20&#1055;&#1080;&#1092;&#1072;&#1075;&#1086;&#1088;&#1072;))).mp4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Открытый урок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3501008"/>
            <a:ext cx="6629400" cy="1676400"/>
          </a:xfrm>
        </p:spPr>
        <p:txBody>
          <a:bodyPr/>
          <a:lstStyle/>
          <a:p>
            <a:pPr algn="ctr"/>
            <a:r>
              <a:rPr lang="ru-RU" dirty="0" smtClean="0"/>
              <a:t>Геометрия. 8-Б класс</a:t>
            </a:r>
          </a:p>
          <a:p>
            <a:pPr algn="ctr"/>
            <a:r>
              <a:rPr lang="ru-RU" dirty="0" smtClean="0"/>
              <a:t>Тема: Теорема Пифагора</a:t>
            </a:r>
          </a:p>
          <a:p>
            <a:pPr algn="r"/>
            <a:endParaRPr lang="ru-RU" sz="1800" dirty="0" smtClean="0"/>
          </a:p>
          <a:p>
            <a:pPr algn="r"/>
            <a:endParaRPr lang="ru-RU" sz="1800" dirty="0"/>
          </a:p>
          <a:p>
            <a:pPr algn="r"/>
            <a:endParaRPr lang="ru-RU" sz="1800" dirty="0" smtClean="0"/>
          </a:p>
          <a:p>
            <a:pPr algn="r"/>
            <a:r>
              <a:rPr lang="ru-RU" sz="1600" dirty="0" smtClean="0"/>
              <a:t>МОУ «Школа № 85 г. Донецка»</a:t>
            </a:r>
          </a:p>
          <a:p>
            <a:pPr algn="r"/>
            <a:r>
              <a:rPr lang="ru-RU" sz="1600" dirty="0" smtClean="0"/>
              <a:t>учитель математики высшей категории</a:t>
            </a:r>
          </a:p>
          <a:p>
            <a:pPr algn="r"/>
            <a:r>
              <a:rPr lang="ru-RU" sz="1600" dirty="0" smtClean="0"/>
              <a:t> Юлина С.Л.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3352800" y="381000"/>
            <a:ext cx="5257800" cy="5810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kern="1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ПИФАГОРОВЫ 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762000" y="5715000"/>
            <a:ext cx="53340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ТРОЙКИ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514600" y="1298575"/>
            <a:ext cx="1625600" cy="485775"/>
          </a:xfrm>
          <a:prstGeom prst="rect">
            <a:avLst/>
          </a:prstGeom>
          <a:noFill/>
          <a:ln w="28575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a</a:t>
            </a:r>
            <a:r>
              <a:rPr lang="en-US" sz="2400" b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663300"/>
                </a:solidFill>
                <a:latin typeface="Times New Roman" pitchFamily="18" charset="0"/>
              </a:rPr>
              <a:t>+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b</a:t>
            </a:r>
            <a:r>
              <a:rPr lang="en-US" sz="2400" b="1" baseline="30000">
                <a:solidFill>
                  <a:srgbClr val="FF3300"/>
                </a:solidFill>
                <a:latin typeface="Times New Roman" pitchFamily="18" charset="0"/>
              </a:rPr>
              <a:t>2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rgbClr val="009900"/>
                </a:solidFill>
                <a:latin typeface="Times New Roman" pitchFamily="18" charset="0"/>
              </a:rPr>
              <a:t>=</a:t>
            </a:r>
            <a:r>
              <a:rPr lang="en-US" sz="2400" b="1">
                <a:latin typeface="Times New Roman" pitchFamily="18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r>
              <a:rPr lang="en-US" sz="2400" b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680" name="Oval 8"/>
          <p:cNvSpPr>
            <a:spLocks noChangeArrowheads="1"/>
          </p:cNvSpPr>
          <p:nvPr/>
        </p:nvSpPr>
        <p:spPr bwMode="auto">
          <a:xfrm>
            <a:off x="6400800" y="1600200"/>
            <a:ext cx="1905000" cy="762000"/>
          </a:xfrm>
          <a:prstGeom prst="ellipse">
            <a:avLst/>
          </a:prstGeom>
          <a:gradFill rotWithShape="1">
            <a:gsLst>
              <a:gs pos="0">
                <a:srgbClr val="FF99FF">
                  <a:gamma/>
                  <a:shade val="46275"/>
                  <a:invGamma/>
                </a:srgbClr>
              </a:gs>
              <a:gs pos="5000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Times New Roman" pitchFamily="18" charset="0"/>
              </a:rPr>
              <a:t>3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</a:rPr>
              <a:t>4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131F91"/>
                </a:solidFill>
                <a:latin typeface="Times New Roman" pitchFamily="18" charset="0"/>
              </a:rPr>
              <a:t>5</a:t>
            </a:r>
          </a:p>
        </p:txBody>
      </p:sp>
      <p:sp>
        <p:nvSpPr>
          <p:cNvPr id="28681" name="Oval 9"/>
          <p:cNvSpPr>
            <a:spLocks noChangeArrowheads="1"/>
          </p:cNvSpPr>
          <p:nvPr/>
        </p:nvSpPr>
        <p:spPr bwMode="auto">
          <a:xfrm>
            <a:off x="6477000" y="2743200"/>
            <a:ext cx="1905000" cy="762000"/>
          </a:xfrm>
          <a:prstGeom prst="ellipse">
            <a:avLst/>
          </a:prstGeom>
          <a:gradFill rotWithShape="1">
            <a:gsLst>
              <a:gs pos="0">
                <a:srgbClr val="FF6699">
                  <a:gamma/>
                  <a:shade val="46275"/>
                  <a:invGamma/>
                </a:srgbClr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Times New Roman" pitchFamily="18" charset="0"/>
              </a:rPr>
              <a:t>6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</a:rPr>
              <a:t>8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131F91"/>
                </a:solidFill>
                <a:latin typeface="Times New Roman" pitchFamily="18" charset="0"/>
              </a:rPr>
              <a:t>10</a:t>
            </a:r>
          </a:p>
        </p:txBody>
      </p:sp>
      <p:pic>
        <p:nvPicPr>
          <p:cNvPr id="28682" name="Picture 10" descr="гре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0"/>
            <a:ext cx="3297238" cy="266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3" name="AutoShape 11"/>
          <p:cNvSpPr>
            <a:spLocks noChangeArrowheads="1"/>
          </p:cNvSpPr>
          <p:nvPr/>
        </p:nvSpPr>
        <p:spPr bwMode="auto">
          <a:xfrm>
            <a:off x="533400" y="1828800"/>
            <a:ext cx="2209800" cy="1447800"/>
          </a:xfrm>
          <a:prstGeom prst="rtTriangl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>
              <a:solidFill>
                <a:srgbClr val="FFCC00"/>
              </a:solidFill>
              <a:latin typeface="Times New Roman" pitchFamily="18" charset="0"/>
            </a:endParaRP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447800" y="2133600"/>
            <a:ext cx="319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/>
                </a:solidFill>
                <a:latin typeface="Times New Roman" pitchFamily="18" charset="0"/>
              </a:rPr>
              <a:t>c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3429000" y="2057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228600" y="2362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Times New Roman" pitchFamily="18" charset="0"/>
              </a:rPr>
              <a:t>a</a:t>
            </a:r>
            <a:endParaRPr lang="ru-RU" sz="2400" b="1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1295400" y="32766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851A"/>
                </a:solidFill>
                <a:latin typeface="Times New Roman" pitchFamily="18" charset="0"/>
              </a:rPr>
              <a:t>b</a:t>
            </a:r>
            <a:endParaRPr lang="ru-RU" sz="2400" b="1">
              <a:solidFill>
                <a:srgbClr val="C0851A"/>
              </a:solidFill>
              <a:latin typeface="Times New Roman" pitchFamily="18" charset="0"/>
            </a:endParaRPr>
          </a:p>
        </p:txBody>
      </p:sp>
      <p:sp>
        <p:nvSpPr>
          <p:cNvPr id="28688" name="Oval 16"/>
          <p:cNvSpPr>
            <a:spLocks noChangeArrowheads="1"/>
          </p:cNvSpPr>
          <p:nvPr/>
        </p:nvSpPr>
        <p:spPr bwMode="auto">
          <a:xfrm>
            <a:off x="6477000" y="3810000"/>
            <a:ext cx="1905000" cy="762000"/>
          </a:xfrm>
          <a:prstGeom prst="ellipse">
            <a:avLst/>
          </a:prstGeom>
          <a:gradFill rotWithShape="1">
            <a:gsLst>
              <a:gs pos="0">
                <a:srgbClr val="FF6699">
                  <a:gamma/>
                  <a:shade val="46275"/>
                  <a:invGamma/>
                </a:srgbClr>
              </a:gs>
              <a:gs pos="100000">
                <a:srgbClr val="FF6699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Times New Roman" pitchFamily="18" charset="0"/>
              </a:rPr>
              <a:t>7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</a:rPr>
              <a:t>24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131F91"/>
                </a:solidFill>
                <a:latin typeface="Times New Roman" pitchFamily="18" charset="0"/>
              </a:rPr>
              <a:t>25</a:t>
            </a:r>
          </a:p>
        </p:txBody>
      </p:sp>
      <p:sp>
        <p:nvSpPr>
          <p:cNvPr id="28689" name="Oval 17"/>
          <p:cNvSpPr>
            <a:spLocks noChangeArrowheads="1"/>
          </p:cNvSpPr>
          <p:nvPr/>
        </p:nvSpPr>
        <p:spPr bwMode="auto">
          <a:xfrm>
            <a:off x="6553200" y="4800600"/>
            <a:ext cx="1905000" cy="762000"/>
          </a:xfrm>
          <a:prstGeom prst="ellipse">
            <a:avLst/>
          </a:prstGeom>
          <a:gradFill rotWithShape="1">
            <a:gsLst>
              <a:gs pos="0">
                <a:srgbClr val="FF99FF">
                  <a:gamma/>
                  <a:shade val="46275"/>
                  <a:invGamma/>
                </a:srgbClr>
              </a:gs>
              <a:gs pos="50000">
                <a:srgbClr val="FF99FF"/>
              </a:gs>
              <a:gs pos="100000">
                <a:srgbClr val="FF99FF">
                  <a:gamma/>
                  <a:shade val="46275"/>
                  <a:invGamma/>
                </a:srgbClr>
              </a:gs>
            </a:gsLst>
            <a:lin ang="270000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Times New Roman" pitchFamily="18" charset="0"/>
              </a:rPr>
              <a:t>8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006600"/>
                </a:solidFill>
                <a:latin typeface="Times New Roman" pitchFamily="18" charset="0"/>
              </a:rPr>
              <a:t>15</a:t>
            </a:r>
            <a:r>
              <a:rPr lang="ru-RU" sz="3200" b="1">
                <a:solidFill>
                  <a:srgbClr val="E8E818"/>
                </a:solidFill>
                <a:latin typeface="Times New Roman" pitchFamily="18" charset="0"/>
              </a:rPr>
              <a:t>,</a:t>
            </a:r>
            <a:r>
              <a:rPr lang="ru-RU" sz="3200" b="1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3200" b="1">
                <a:solidFill>
                  <a:srgbClr val="131F91"/>
                </a:solidFill>
                <a:latin typeface="Times New Roman" pitchFamily="18" charset="0"/>
              </a:rPr>
              <a:t>17</a:t>
            </a:r>
          </a:p>
        </p:txBody>
      </p:sp>
      <p:sp>
        <p:nvSpPr>
          <p:cNvPr id="28690" name="WordArt 18"/>
          <p:cNvSpPr>
            <a:spLocks noChangeArrowheads="1" noChangeShapeType="1" noTextEdit="1"/>
          </p:cNvSpPr>
          <p:nvPr/>
        </p:nvSpPr>
        <p:spPr bwMode="auto">
          <a:xfrm>
            <a:off x="2514600" y="2286000"/>
            <a:ext cx="35814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2000" kern="10">
                <a:solidFill>
                  <a:srgbClr val="FF6600"/>
                </a:solidFill>
                <a:effectLst>
                  <a:outerShdw dist="53882" dir="2700000" algn="ctr" rotWithShape="0">
                    <a:srgbClr val="C0C0C0"/>
                  </a:outerShdw>
                </a:effectLst>
                <a:latin typeface="Times New Roman"/>
                <a:cs typeface="Times New Roman"/>
              </a:rPr>
              <a:t>египетский</a:t>
            </a:r>
          </a:p>
        </p:txBody>
      </p:sp>
      <p:sp>
        <p:nvSpPr>
          <p:cNvPr id="28691" name="Text Box 19"/>
          <p:cNvSpPr txBox="1">
            <a:spLocks noChangeArrowheads="1"/>
          </p:cNvSpPr>
          <p:nvPr/>
        </p:nvSpPr>
        <p:spPr bwMode="auto">
          <a:xfrm>
            <a:off x="4495800" y="3733800"/>
            <a:ext cx="946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990000"/>
                </a:solidFill>
                <a:latin typeface="Times New Roman" pitchFamily="18" charset="0"/>
                <a:hlinkClick r:id="rId3" action="ppaction://hlinkfile"/>
              </a:rPr>
              <a:t>3</a:t>
            </a:r>
            <a:r>
              <a:rPr lang="ru-RU" sz="2400" b="1">
                <a:latin typeface="Times New Roman" pitchFamily="18" charset="0"/>
                <a:hlinkClick r:id="rId3" action="ppaction://hlinkfile"/>
              </a:rPr>
              <a:t>, </a:t>
            </a:r>
            <a:r>
              <a:rPr lang="ru-RU" sz="2400" b="1">
                <a:solidFill>
                  <a:srgbClr val="009900"/>
                </a:solidFill>
                <a:latin typeface="Times New Roman" pitchFamily="18" charset="0"/>
                <a:hlinkClick r:id="rId3" action="ppaction://hlinkfile"/>
              </a:rPr>
              <a:t>4</a:t>
            </a:r>
            <a:r>
              <a:rPr lang="ru-RU" sz="2400" b="1">
                <a:latin typeface="Times New Roman" pitchFamily="18" charset="0"/>
                <a:hlinkClick r:id="rId3" action="ppaction://hlinkfile"/>
              </a:rPr>
              <a:t>, </a:t>
            </a:r>
            <a:r>
              <a:rPr lang="ru-RU" sz="2400" b="1">
                <a:solidFill>
                  <a:schemeClr val="accent2"/>
                </a:solidFill>
                <a:latin typeface="Times New Roman" pitchFamily="18" charset="0"/>
                <a:hlinkClick r:id="rId3" action="ppaction://hlinkfile"/>
              </a:rPr>
              <a:t>5</a:t>
            </a:r>
            <a:endParaRPr lang="ru-RU" sz="24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3962400" cy="457200"/>
          </a:xfrm>
        </p:spPr>
        <p:txBody>
          <a:bodyPr/>
          <a:lstStyle/>
          <a:p>
            <a:r>
              <a:rPr lang="ru-RU" dirty="0" smtClean="0"/>
              <a:t>Юлина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49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066088" cy="352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1447800" y="228600"/>
            <a:ext cx="76962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Доказательство теоремы Пифагора считалось в кругах учащихся средних веков очень трудным и называлось иногда 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Pons Asinorum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«ослиный мост»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 или 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elefuga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 - </a:t>
            </a:r>
            <a:r>
              <a:rPr lang="ru-RU" sz="2000" b="1">
                <a:solidFill>
                  <a:srgbClr val="006600"/>
                </a:solidFill>
                <a:latin typeface="Times New Roman" pitchFamily="18" charset="0"/>
              </a:rPr>
              <a:t>«бегство убогих»,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 так как некоторые «убогие»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ученики, не имевшие серьезной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математической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подготовки,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бежали от геометрии.</a:t>
            </a:r>
            <a:r>
              <a:rPr lang="ru-RU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81000" y="5518150"/>
            <a:ext cx="876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Слабые ученики, заучивавшие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теоремы наизусть, без понимания,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 и прозванные поэтому «ослами», были не в состоянии преодолеть</a:t>
            </a:r>
            <a:r>
              <a:rPr lang="en-US" sz="2000">
                <a:solidFill>
                  <a:srgbClr val="006600"/>
                </a:solidFill>
                <a:latin typeface="Times New Roman" pitchFamily="18" charset="0"/>
              </a:rPr>
              <a:t> </a:t>
            </a: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/>
            </a:r>
            <a:br>
              <a:rPr lang="ru-RU" sz="2000">
                <a:solidFill>
                  <a:srgbClr val="0066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06600"/>
                </a:solidFill>
                <a:latin typeface="Times New Roman" pitchFamily="18" charset="0"/>
              </a:rPr>
              <a:t>теорему Пифагора, служившую для них вроде непреодолимого моста.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83219" y="6400800"/>
            <a:ext cx="3962400" cy="457200"/>
          </a:xfrm>
        </p:spPr>
        <p:txBody>
          <a:bodyPr/>
          <a:lstStyle/>
          <a:p>
            <a:r>
              <a:rPr lang="ru-RU" dirty="0" smtClean="0"/>
              <a:t>Юлина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562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Так звучала теорема во времена Пифагора</a:t>
            </a:r>
            <a:endParaRPr lang="ru-RU" sz="2800" b="1" i="1" dirty="0"/>
          </a:p>
        </p:txBody>
      </p:sp>
      <p:pic>
        <p:nvPicPr>
          <p:cNvPr id="74756" name="Picture 4" descr="Равнобедренный прямоугольный треугольник, теорема Пифагора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32856"/>
            <a:ext cx="3169775" cy="30963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7984" y="2276872"/>
            <a:ext cx="43204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Площадь квадрата, построенного на гипотенузе прямоугольного треугольника, равна сумме площадей квадратов, построенных на его катетах.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43812"/>
            <a:ext cx="8259836" cy="5595087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467544" y="6309320"/>
            <a:ext cx="3962400" cy="457200"/>
          </a:xfrm>
        </p:spPr>
        <p:txBody>
          <a:bodyPr/>
          <a:lstStyle/>
          <a:p>
            <a:r>
              <a:rPr lang="ru-RU" dirty="0" smtClean="0"/>
              <a:t>Юлина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685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571500"/>
            <a:ext cx="7620000" cy="5715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34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Не пренебрегай здоровьем своего тела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2411760" y="2348880"/>
            <a:ext cx="4608512" cy="2608883"/>
          </a:xfrm>
        </p:spPr>
        <p:txBody>
          <a:bodyPr>
            <a:normAutofit lnSpcReduction="1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Нечетное число – поворот </a:t>
            </a:r>
            <a:r>
              <a:rPr lang="ru-RU" sz="2200" dirty="0" smtClean="0"/>
              <a:t>в</a:t>
            </a:r>
            <a:r>
              <a:rPr lang="ru-RU" sz="2200" dirty="0" smtClean="0">
                <a:solidFill>
                  <a:schemeClr val="tx1"/>
                </a:solidFill>
              </a:rPr>
              <a:t>право.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Четное число – поворот влево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 Отрицательное число – наклон вперед.</a:t>
            </a:r>
          </a:p>
          <a:p>
            <a:r>
              <a:rPr lang="ru-RU" sz="2200" dirty="0" smtClean="0">
                <a:solidFill>
                  <a:schemeClr val="tx1"/>
                </a:solidFill>
              </a:rPr>
              <a:t> Если из числа извлекается корень – потопать ногами</a:t>
            </a:r>
          </a:p>
          <a:p>
            <a:pPr marL="0" indent="0">
              <a:buNone/>
            </a:pPr>
            <a:endParaRPr lang="ru-RU" sz="2200" dirty="0"/>
          </a:p>
        </p:txBody>
      </p:sp>
      <p:pic>
        <p:nvPicPr>
          <p:cNvPr id="4" name="Picture 5" descr="image0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996952"/>
            <a:ext cx="1564747" cy="292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image02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11560" y="1844824"/>
            <a:ext cx="1584176" cy="275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0000"/>
                </a:solidFill>
              </a:rPr>
              <a:t>Юлина С.Л.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Самостоятельная работа</a:t>
            </a:r>
            <a:endParaRPr lang="ru-RU" sz="3600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040188" cy="639762"/>
          </a:xfrm>
        </p:spPr>
        <p:txBody>
          <a:bodyPr/>
          <a:lstStyle/>
          <a:p>
            <a:pPr algn="ctr"/>
            <a:r>
              <a:rPr lang="en-US" dirty="0" smtClean="0"/>
              <a:t>I </a:t>
            </a:r>
            <a:r>
              <a:rPr lang="ru-RU" dirty="0" smtClean="0"/>
              <a:t>ВАРИАНТ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0341325"/>
              </p:ext>
            </p:extLst>
          </p:nvPr>
        </p:nvGraphicFramePr>
        <p:xfrm>
          <a:off x="457200" y="2174875"/>
          <a:ext cx="4039114" cy="3198341"/>
        </p:xfrm>
        <a:graphic>
          <a:graphicData uri="http://schemas.openxmlformats.org/drawingml/2006/table">
            <a:tbl>
              <a:tblPr firstRow="1" firstCol="1" bandRow="1"/>
              <a:tblGrid>
                <a:gridCol w="2019557"/>
                <a:gridCol w="2019557"/>
              </a:tblGrid>
              <a:tr h="6060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№1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Да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№2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5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№3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Да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74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№4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20см</a:t>
                      </a:r>
                      <a:r>
                        <a:rPr lang="ru-RU" sz="2000" baseline="300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41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№5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30см</a:t>
                      </a:r>
                      <a:r>
                        <a:rPr lang="ru-RU" sz="2000" baseline="300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09909" marR="1099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644008" y="1844824"/>
            <a:ext cx="4041775" cy="63976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en-US" dirty="0" smtClean="0"/>
              <a:t>II </a:t>
            </a:r>
            <a:r>
              <a:rPr lang="ru-RU" dirty="0"/>
              <a:t>ВАРИАНТ</a:t>
            </a:r>
          </a:p>
          <a:p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036456524"/>
              </p:ext>
            </p:extLst>
          </p:nvPr>
        </p:nvGraphicFramePr>
        <p:xfrm>
          <a:off x="4644007" y="2174874"/>
          <a:ext cx="4044186" cy="3198342"/>
        </p:xfrm>
        <a:graphic>
          <a:graphicData uri="http://schemas.openxmlformats.org/drawingml/2006/table">
            <a:tbl>
              <a:tblPr firstRow="1" firstCol="1" bandRow="1"/>
              <a:tblGrid>
                <a:gridCol w="2022093"/>
                <a:gridCol w="2022093"/>
              </a:tblGrid>
              <a:tr h="62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№1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Нет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№2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Да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№3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Да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2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№4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36см</a:t>
                      </a:r>
                      <a:r>
                        <a:rPr lang="ru-RU" sz="2000" baseline="300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/>
                          <a:cs typeface="Times New Roman"/>
                        </a:rPr>
                        <a:t>№5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cs typeface="Times New Roman"/>
                        </a:rPr>
                        <a:t>64 см</a:t>
                      </a:r>
                      <a:r>
                        <a:rPr lang="ru-RU" sz="2000" baseline="30000" dirty="0">
                          <a:effectLst/>
                          <a:latin typeface="Times New Roman"/>
                          <a:cs typeface="Times New Roman"/>
                        </a:rPr>
                        <a:t>2</a:t>
                      </a:r>
                      <a:endParaRPr lang="ru-RU" sz="20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120334" marR="12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73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685800" y="838200"/>
            <a:ext cx="7993063" cy="320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5100" b="1" i="1" dirty="0">
                <a:latin typeface="Monotype Corsiva" pitchFamily="66" charset="0"/>
              </a:rPr>
              <a:t>«Да, путь познания не гладок.</a:t>
            </a:r>
          </a:p>
          <a:p>
            <a:r>
              <a:rPr lang="ru-RU" sz="5100" b="1" i="1" dirty="0">
                <a:latin typeface="Monotype Corsiva" pitchFamily="66" charset="0"/>
              </a:rPr>
              <a:t>Но знаем мы со школьных лет,</a:t>
            </a:r>
          </a:p>
          <a:p>
            <a:r>
              <a:rPr lang="ru-RU" sz="5100" b="1" i="1" dirty="0">
                <a:latin typeface="Monotype Corsiva" pitchFamily="66" charset="0"/>
              </a:rPr>
              <a:t>Загадок больше, чем разгадок,</a:t>
            </a:r>
          </a:p>
          <a:p>
            <a:r>
              <a:rPr lang="ru-RU" sz="5100" b="1" i="1" dirty="0">
                <a:latin typeface="Monotype Corsiva" pitchFamily="66" charset="0"/>
              </a:rPr>
              <a:t>И поискам предела нет!»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933825"/>
            <a:ext cx="3559175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46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3563889" y="2060848"/>
            <a:ext cx="4896544" cy="3384376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254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3200" b="1" i="1" dirty="0">
                <a:latin typeface="Times New Roman" pitchFamily="18" charset="0"/>
              </a:rPr>
              <a:t>«Геометрия владеет </a:t>
            </a:r>
          </a:p>
          <a:p>
            <a:pPr algn="ctr"/>
            <a:r>
              <a:rPr lang="en-US" sz="3200" b="1" i="1" dirty="0">
                <a:latin typeface="Times New Roman" pitchFamily="18" charset="0"/>
              </a:rPr>
              <a:t> </a:t>
            </a:r>
            <a:r>
              <a:rPr lang="ru-RU" sz="3200" b="1" i="1" dirty="0">
                <a:latin typeface="Times New Roman" pitchFamily="18" charset="0"/>
              </a:rPr>
              <a:t>двумя сокровищами: </a:t>
            </a:r>
            <a:endParaRPr lang="en-US" sz="3200" b="1" i="1" dirty="0">
              <a:latin typeface="Times New Roman" pitchFamily="18" charset="0"/>
            </a:endParaRPr>
          </a:p>
          <a:p>
            <a:pPr algn="ctr"/>
            <a:r>
              <a:rPr lang="ru-RU" sz="3200" b="1" i="1" dirty="0">
                <a:latin typeface="Times New Roman" pitchFamily="18" charset="0"/>
              </a:rPr>
              <a:t>одно из них – это </a:t>
            </a:r>
          </a:p>
          <a:p>
            <a:pPr algn="ctr"/>
            <a:r>
              <a:rPr lang="ru-RU" sz="3200" b="1" i="1" dirty="0">
                <a:latin typeface="Times New Roman" pitchFamily="18" charset="0"/>
              </a:rPr>
              <a:t>теорема Пифагора»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843808" y="289123"/>
            <a:ext cx="304406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</a:rPr>
              <a:t>Иоганн Кеплер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2736304" cy="375785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38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0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3324944"/>
          </a:xfrm>
        </p:spPr>
        <p:txBody>
          <a:bodyPr>
            <a:noAutofit/>
          </a:bodyPr>
          <a:lstStyle/>
          <a:p>
            <a:pPr lvl="0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Какие виды треугольников вам известны?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Что такое прямоугольный треугольник?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 Как называются его стороны?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Что такое катеты?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Какая сторона называется гипотенузой?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6. Какая сторона в прямоугольном треугольнике самая большая?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7.Что представляет собой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квадрат?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8. Чему равна площадь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квадрата?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9.Чему равна площадь прямоугольного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треугольника?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Геометрическая разминка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4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Практическая работа</a:t>
            </a:r>
            <a:endParaRPr lang="ru-RU" dirty="0">
              <a:solidFill>
                <a:schemeClr val="accent1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03384789"/>
              </p:ext>
            </p:extLst>
          </p:nvPr>
        </p:nvGraphicFramePr>
        <p:xfrm>
          <a:off x="755576" y="2132856"/>
          <a:ext cx="3749676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/>
                <a:gridCol w="937419"/>
                <a:gridCol w="937419"/>
                <a:gridCol w="937419"/>
              </a:tblGrid>
              <a:tr h="81609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01327244"/>
              </p:ext>
            </p:extLst>
          </p:nvPr>
        </p:nvGraphicFramePr>
        <p:xfrm>
          <a:off x="4860032" y="2132856"/>
          <a:ext cx="3749676" cy="2448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419"/>
                <a:gridCol w="937419"/>
                <a:gridCol w="937419"/>
                <a:gridCol w="937419"/>
              </a:tblGrid>
              <a:tr h="816091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36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25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64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48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144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225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16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lang="en-US" b="1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b="1" baseline="300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169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289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Юлина С.Л.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071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Теорема Пифагора</a:t>
            </a:r>
            <a:endParaRPr lang="ru-RU" sz="5400" dirty="0"/>
          </a:p>
        </p:txBody>
      </p:sp>
      <p:pic>
        <p:nvPicPr>
          <p:cNvPr id="5" name="Picture 4" descr="ppifag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140968"/>
            <a:ext cx="2736304" cy="3316868"/>
          </a:xfrm>
          <a:prstGeom prst="rect">
            <a:avLst/>
          </a:prstGeom>
          <a:noFill/>
          <a:ln>
            <a:solidFill>
              <a:srgbClr val="80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3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карта др грец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solidFill>
            <a:srgbClr val="993300"/>
          </a:solidFill>
        </p:spPr>
      </p:pic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 rot="-852181">
            <a:off x="3657600" y="4114800"/>
            <a:ext cx="3095625" cy="1727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28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>
                <a:ln w="9525" cap="sq"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6252181" scaled="1"/>
                </a:gradFill>
              </a:rPr>
              <a:t>о. Самос 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rot="-2084820">
            <a:off x="6553200" y="3657600"/>
            <a:ext cx="577850" cy="215900"/>
          </a:xfrm>
          <a:prstGeom prst="rightArrow">
            <a:avLst>
              <a:gd name="adj1" fmla="val 50000"/>
              <a:gd name="adj2" fmla="val 66912"/>
            </a:avLst>
          </a:prstGeom>
          <a:solidFill>
            <a:srgbClr val="CC99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CC9900"/>
              </a:solidFill>
              <a:latin typeface="Verdana" pitchFamily="34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Юлина С.Л.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21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500" b="1" i="1" dirty="0">
                <a:solidFill>
                  <a:schemeClr val="bg1"/>
                </a:solidFill>
              </a:rPr>
              <a:t>Биография Пифагора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51275" y="1484313"/>
            <a:ext cx="4186238" cy="5832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000" b="1"/>
              <a:t>     Пифагор-это не имя, а прозвище, данное ему за </a:t>
            </a:r>
          </a:p>
          <a:p>
            <a:pPr>
              <a:buFont typeface="Wingdings" pitchFamily="2" charset="2"/>
              <a:buNone/>
            </a:pPr>
            <a:r>
              <a:rPr lang="ru-RU" sz="2000" b="1"/>
              <a:t>    то , что он высказывал истину также постоянно, как дельфийский аракул, («Пифагор» значит «убеждающий речью») жил в Древней Греции. О жизни его известно немного, зато с именем его связан ряд легенд. Рассказывают, что он много путешествовал, изучал древнюю культуру и достижения науки разных стран.</a:t>
            </a:r>
          </a:p>
          <a:p>
            <a:pPr>
              <a:buFont typeface="Wingdings" pitchFamily="2" charset="2"/>
              <a:buNone/>
            </a:pPr>
            <a:endParaRPr lang="ru-RU" sz="2000" b="1">
              <a:solidFill>
                <a:srgbClr val="800000"/>
              </a:solidFill>
            </a:endParaRPr>
          </a:p>
        </p:txBody>
      </p:sp>
      <p:sp>
        <p:nvSpPr>
          <p:cNvPr id="419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243888" y="6237288"/>
            <a:ext cx="576262" cy="431800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1989" name="Picture 5" descr="pifag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2536825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75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681038"/>
          </a:xfrm>
        </p:spPr>
        <p:txBody>
          <a:bodyPr/>
          <a:lstStyle/>
          <a:p>
            <a:pPr algn="ctr"/>
            <a:r>
              <a:rPr lang="ru-RU" sz="2100" b="1" i="1" dirty="0">
                <a:solidFill>
                  <a:schemeClr val="bg1"/>
                </a:solidFill>
              </a:rPr>
              <a:t>Пифагорейская школа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4300" y="1557338"/>
            <a:ext cx="4679950" cy="45259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Вернувшись на родину, Пифагор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организовал   кружок молодежи из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представителей аристократии. В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кружок принимались с большими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церемониями после долгих испытаний.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Каждый вступающий отрекался от </a:t>
            </a:r>
            <a:r>
              <a:rPr lang="ru-RU" sz="1800" b="1" i="1" dirty="0" smtClean="0"/>
              <a:t>своего </a:t>
            </a:r>
            <a:r>
              <a:rPr lang="ru-RU" sz="1800" b="1" i="1" dirty="0"/>
              <a:t>имущества и давал клятву </a:t>
            </a:r>
            <a:r>
              <a:rPr lang="ru-RU" sz="1800" b="1" i="1" dirty="0" smtClean="0"/>
              <a:t>хранить </a:t>
            </a:r>
            <a:r>
              <a:rPr lang="ru-RU" sz="1800" b="1" i="1" dirty="0"/>
              <a:t>в тайне учения основателя.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 Так на юге Италии, которая была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1800" b="1" i="1" dirty="0"/>
              <a:t>     тогда греческой колонией, </a:t>
            </a:r>
            <a:r>
              <a:rPr lang="ru-RU" sz="1800" b="1" i="1" dirty="0" smtClean="0"/>
              <a:t>возникла пифагорейская школа.</a:t>
            </a:r>
          </a:p>
          <a:p>
            <a:pPr>
              <a:lnSpc>
                <a:spcPct val="90000"/>
              </a:lnSpc>
            </a:pPr>
            <a:endParaRPr lang="ru-RU" sz="1800" b="1" i="1" dirty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484313"/>
            <a:ext cx="3038475" cy="3527425"/>
          </a:xfrm>
          <a:prstGeom prst="rect">
            <a:avLst/>
          </a:prstGeom>
          <a:noFill/>
          <a:ln w="38100" cap="rnd" cmpd="dbl">
            <a:solidFill>
              <a:srgbClr val="EB0015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5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3376" y="332656"/>
            <a:ext cx="8015287" cy="914400"/>
          </a:xfrm>
        </p:spPr>
        <p:txBody>
          <a:bodyPr/>
          <a:lstStyle/>
          <a:p>
            <a:pPr algn="ctr"/>
            <a:r>
              <a:rPr lang="ru-RU" sz="2500" b="1" i="1" dirty="0">
                <a:solidFill>
                  <a:schemeClr val="bg1"/>
                </a:solidFill>
              </a:rPr>
              <a:t>Пифагорейская школа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4897437" cy="47529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1800"/>
              <a:t>         </a:t>
            </a:r>
            <a:r>
              <a:rPr lang="ru-RU" sz="2000" b="1">
                <a:solidFill>
                  <a:srgbClr val="800000"/>
                </a:solidFill>
              </a:rPr>
              <a:t>Пифагорейцы занимались 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rgbClr val="800000"/>
                </a:solidFill>
              </a:rPr>
              <a:t>     математикой,  философией, 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rgbClr val="800000"/>
                </a:solidFill>
              </a:rPr>
              <a:t>     естественными науками.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rgbClr val="800000"/>
                </a:solidFill>
              </a:rPr>
              <a:t>     Ими было сделано много важных открытий в арифметике и геометрии.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rgbClr val="800000"/>
                </a:solidFill>
              </a:rPr>
              <a:t>        В школ существовал декрет, по которому авторство всех математических работ </a:t>
            </a:r>
          </a:p>
          <a:p>
            <a:pPr>
              <a:buFont typeface="Wingdings" pitchFamily="2" charset="2"/>
              <a:buNone/>
            </a:pPr>
            <a:r>
              <a:rPr lang="ru-RU" sz="2000" b="1">
                <a:solidFill>
                  <a:srgbClr val="800000"/>
                </a:solidFill>
              </a:rPr>
              <a:t>     приписывалось Пифагору.</a:t>
            </a:r>
          </a:p>
          <a:p>
            <a:endParaRPr lang="ru-RU" sz="2000" b="1">
              <a:solidFill>
                <a:srgbClr val="800000"/>
              </a:solidFill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197100"/>
            <a:ext cx="3095625" cy="23241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5076825" y="4941888"/>
            <a:ext cx="374332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>
                <a:solidFill>
                  <a:srgbClr val="990000"/>
                </a:solidFill>
              </a:rPr>
              <a:t>Звездчатый пятиугольник, или пентаграмма, - пифагорейский символ здравия и тайный опознавательный знак</a:t>
            </a:r>
            <a:r>
              <a:rPr lang="ru-RU" sz="1600" b="1"/>
              <a:t> </a:t>
            </a:r>
          </a:p>
        </p:txBody>
      </p:sp>
      <p:sp>
        <p:nvSpPr>
          <p:cNvPr id="37894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6913" y="6165850"/>
            <a:ext cx="684212" cy="549275"/>
          </a:xfrm>
          <a:prstGeom prst="actionButtonHom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53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      </a:t>
            </a:r>
            <a:r>
              <a:rPr lang="ru-RU" b="1" i="1"/>
              <a:t>Заповеди пифагорийцев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z="2800" b="1" i="1"/>
          </a:p>
          <a:p>
            <a:r>
              <a:rPr lang="ru-RU" sz="2800" b="1" i="1"/>
              <a:t>Делать то, что впоследствии не огорчит тебя и не принудит раскаиваться;</a:t>
            </a:r>
          </a:p>
          <a:p>
            <a:r>
              <a:rPr lang="ru-RU" sz="2800" b="1" i="1"/>
              <a:t>Не делай никогда того, что не знаешь, но научись всему, что следует знать;</a:t>
            </a:r>
          </a:p>
          <a:p>
            <a:r>
              <a:rPr lang="ru-RU" sz="2800" b="1" i="1"/>
              <a:t>Не пренебрегай здоровьем своего тела;</a:t>
            </a:r>
          </a:p>
          <a:p>
            <a:r>
              <a:rPr lang="ru-RU" sz="2800" b="1" i="1"/>
              <a:t>Приучайся жить просто и без роскоши.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000000"/>
                </a:solidFill>
              </a:rPr>
              <a:t>Юлина С.Л.</a:t>
            </a: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ругленный">
  <a:themeElements>
    <a:clrScheme name="Скругленный 2">
      <a:dk1>
        <a:srgbClr val="000000"/>
      </a:dk1>
      <a:lt1>
        <a:srgbClr val="FFFFFF"/>
      </a:lt1>
      <a:dk2>
        <a:srgbClr val="FFFFFF"/>
      </a:dk2>
      <a:lt2>
        <a:srgbClr val="817F3F"/>
      </a:lt2>
      <a:accent1>
        <a:srgbClr val="FFCC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FFE2AA"/>
      </a:accent5>
      <a:accent6>
        <a:srgbClr val="B98A00"/>
      </a:accent6>
      <a:hlink>
        <a:srgbClr val="996666"/>
      </a:hlink>
      <a:folHlink>
        <a:srgbClr val="C94503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382</TotalTime>
  <Words>645</Words>
  <Application>Microsoft Office PowerPoint</Application>
  <PresentationFormat>Экран (4:3)</PresentationFormat>
  <Paragraphs>148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Справедливость</vt:lpstr>
      <vt:lpstr>Скругленный</vt:lpstr>
      <vt:lpstr>Открытый урок</vt:lpstr>
      <vt:lpstr>Геометрическая разминка </vt:lpstr>
      <vt:lpstr>Практическая работа</vt:lpstr>
      <vt:lpstr>Теорема Пифагора</vt:lpstr>
      <vt:lpstr>Презентация PowerPoint</vt:lpstr>
      <vt:lpstr>Биография Пифагора</vt:lpstr>
      <vt:lpstr>Пифагорейская школа</vt:lpstr>
      <vt:lpstr>Пифагорейская школа</vt:lpstr>
      <vt:lpstr>      Заповеди пифагорийцев</vt:lpstr>
      <vt:lpstr>Презентация PowerPoint</vt:lpstr>
      <vt:lpstr>Презентация PowerPoint</vt:lpstr>
      <vt:lpstr>Так звучала теорема во времена Пифагора</vt:lpstr>
      <vt:lpstr>Презентация PowerPoint</vt:lpstr>
      <vt:lpstr>Презентация PowerPoint</vt:lpstr>
      <vt:lpstr>     Не пренебрегай здоровьем своего тела</vt:lpstr>
      <vt:lpstr>Самостоятельная работа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Компьютер</dc:creator>
  <cp:lastModifiedBy>Компьютер</cp:lastModifiedBy>
  <cp:revision>54</cp:revision>
  <dcterms:created xsi:type="dcterms:W3CDTF">2016-12-04T11:06:35Z</dcterms:created>
  <dcterms:modified xsi:type="dcterms:W3CDTF">2016-12-04T21:00:02Z</dcterms:modified>
</cp:coreProperties>
</file>